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0" r:id="rId2"/>
  </p:sldMasterIdLst>
  <p:notesMasterIdLst>
    <p:notesMasterId r:id="rId5"/>
  </p:notesMasterIdLst>
  <p:sldIdLst>
    <p:sldId id="261" r:id="rId3"/>
    <p:sldId id="260" r:id="rId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5CC757-AA4B-67D4-08C9-3D02CBB4DA7F}" name="Carolyn Seyss" initials="CS" userId="S::cas40@pharmacy.rutgers.edu::d9e92035-63b4-48b2-8fca-53770a8342fd" providerId="AD"/>
  <p188:author id="{4AC89878-2E1D-730C-66FE-4F2A988DF987}" name="Douglass, Mark" initials="DM" userId="S::m.douglass@northeastern.edu::d530552b-0c33-4a3e-ac52-8afa96db4d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F71"/>
    <a:srgbClr val="DDC0F4"/>
    <a:srgbClr val="C1C1C1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81D04-372B-47C8-ABED-4213B0452D0F}" v="2" dt="2023-08-26T17:46:14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94"/>
  </p:normalViewPr>
  <p:slideViewPr>
    <p:cSldViewPr snapToGrid="0">
      <p:cViewPr varScale="1">
        <p:scale>
          <a:sx n="61" d="100"/>
          <a:sy n="61" d="100"/>
        </p:scale>
        <p:origin x="14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BD7F4-AD0B-4D41-BE2F-14CBC14B1190}" type="doc">
      <dgm:prSet loTypeId="urn:microsoft.com/office/officeart/2016/7/layout/HorizontalAction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993087-A913-4E44-98AD-FB5898009094}">
      <dgm:prSet/>
      <dgm:spPr>
        <a:solidFill>
          <a:schemeClr val="accent6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Determine</a:t>
          </a:r>
        </a:p>
      </dgm:t>
    </dgm:pt>
    <dgm:pt modelId="{90DA8094-9B2A-42B8-8FF1-C5567C855C57}" type="parTrans" cxnId="{80AB3732-9579-461D-9C13-9BFC4C88F8E6}">
      <dgm:prSet/>
      <dgm:spPr/>
      <dgm:t>
        <a:bodyPr/>
        <a:lstStyle/>
        <a:p>
          <a:endParaRPr lang="en-US"/>
        </a:p>
      </dgm:t>
    </dgm:pt>
    <dgm:pt modelId="{8473E83A-B9A7-4141-A91F-05B71B02D6E0}" type="sibTrans" cxnId="{80AB3732-9579-461D-9C13-9BFC4C88F8E6}">
      <dgm:prSet/>
      <dgm:spPr/>
      <dgm:t>
        <a:bodyPr/>
        <a:lstStyle/>
        <a:p>
          <a:endParaRPr lang="en-US"/>
        </a:p>
      </dgm:t>
    </dgm:pt>
    <dgm:pt modelId="{D44B105E-55E9-4129-9CB0-235B2DF5B2DE}">
      <dgm:prSet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>
            <a:spcBef>
              <a:spcPct val="0"/>
            </a:spcBef>
            <a:spcAft>
              <a:spcPct val="35000"/>
            </a:spcAft>
          </a:pPr>
          <a:r>
            <a:rPr lang="en-US" sz="1200" b="1" i="1" u="none" dirty="0"/>
            <a:t>Determine your Fellowship readiness</a:t>
          </a:r>
        </a:p>
        <a:p>
          <a:pPr algn="ctr">
            <a:spcBef>
              <a:spcPct val="0"/>
            </a:spcBef>
            <a:spcAft>
              <a:spcPts val="0"/>
            </a:spcAft>
          </a:pPr>
          <a:endParaRPr lang="en-US" sz="1200" b="1" i="1" u="none" dirty="0"/>
        </a:p>
      </dgm:t>
    </dgm:pt>
    <dgm:pt modelId="{C8315F62-8538-4C44-9801-C8A780B20A74}" type="parTrans" cxnId="{676F9388-BA24-4052-87B6-5CBFD78F86EB}">
      <dgm:prSet/>
      <dgm:spPr/>
      <dgm:t>
        <a:bodyPr/>
        <a:lstStyle/>
        <a:p>
          <a:endParaRPr lang="en-US"/>
        </a:p>
      </dgm:t>
    </dgm:pt>
    <dgm:pt modelId="{529911CF-1832-4BCD-BF7A-0CCE570DB9BB}" type="sibTrans" cxnId="{676F9388-BA24-4052-87B6-5CBFD78F86EB}">
      <dgm:prSet/>
      <dgm:spPr/>
      <dgm:t>
        <a:bodyPr/>
        <a:lstStyle/>
        <a:p>
          <a:endParaRPr lang="en-US"/>
        </a:p>
      </dgm:t>
    </dgm:pt>
    <dgm:pt modelId="{96923584-2FC4-4155-9F29-E6879A13C0B4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ts val="1200"/>
            </a:spcBef>
            <a:spcAft>
              <a:spcPct val="35000"/>
            </a:spcAft>
          </a:pPr>
          <a:r>
            <a:rPr lang="en-US" sz="1100" b="1" dirty="0"/>
            <a:t>LEARN</a:t>
          </a:r>
          <a:r>
            <a:rPr lang="en-US" sz="1100" dirty="0"/>
            <a:t> about the diverse functional areas within the pharmaceutical industry</a:t>
          </a:r>
        </a:p>
      </dgm:t>
    </dgm:pt>
    <dgm:pt modelId="{687E4BDC-AB7C-469C-A296-D5E70F8D2CF7}" type="parTrans" cxnId="{23A1DBF5-02C2-429D-BA7B-77CD3E4EEA88}">
      <dgm:prSet/>
      <dgm:spPr/>
      <dgm:t>
        <a:bodyPr/>
        <a:lstStyle/>
        <a:p>
          <a:endParaRPr lang="en-US"/>
        </a:p>
      </dgm:t>
    </dgm:pt>
    <dgm:pt modelId="{0E7A52DE-4069-4E1E-AAA1-1BCEC33B6DAD}" type="sibTrans" cxnId="{23A1DBF5-02C2-429D-BA7B-77CD3E4EEA88}">
      <dgm:prSet/>
      <dgm:spPr/>
      <dgm:t>
        <a:bodyPr/>
        <a:lstStyle/>
        <a:p>
          <a:endParaRPr lang="en-US"/>
        </a:p>
      </dgm:t>
    </dgm:pt>
    <dgm:pt modelId="{3730459B-5BD3-4471-BF1B-FD455C85658A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RESEARCH</a:t>
          </a:r>
          <a:r>
            <a:rPr lang="en-US" sz="1100" dirty="0"/>
            <a:t> programs, company products/pipeline, vision, mission, core value statements</a:t>
          </a:r>
        </a:p>
      </dgm:t>
    </dgm:pt>
    <dgm:pt modelId="{5F16CD24-6F1F-429D-833A-A87BFB878313}" type="parTrans" cxnId="{294634A0-338F-453E-A878-EC7E6A273994}">
      <dgm:prSet/>
      <dgm:spPr/>
      <dgm:t>
        <a:bodyPr/>
        <a:lstStyle/>
        <a:p>
          <a:endParaRPr lang="en-US"/>
        </a:p>
      </dgm:t>
    </dgm:pt>
    <dgm:pt modelId="{35A81790-43EF-42D2-8713-F86EC8E8AEDA}" type="sibTrans" cxnId="{294634A0-338F-453E-A878-EC7E6A273994}">
      <dgm:prSet/>
      <dgm:spPr/>
      <dgm:t>
        <a:bodyPr/>
        <a:lstStyle/>
        <a:p>
          <a:endParaRPr lang="en-US"/>
        </a:p>
      </dgm:t>
    </dgm:pt>
    <dgm:pt modelId="{9BE1E83C-0C39-48CE-8E42-A419D123F564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ALIGN</a:t>
          </a:r>
          <a:r>
            <a:rPr lang="en-US" sz="1100" dirty="0"/>
            <a:t> your interest and skills with program/ company expertise</a:t>
          </a:r>
        </a:p>
      </dgm:t>
    </dgm:pt>
    <dgm:pt modelId="{1297A320-1EC9-4D3A-B237-567C01AF9AE6}" type="parTrans" cxnId="{4510DEA2-8F18-43D6-8581-656AC6743FF4}">
      <dgm:prSet/>
      <dgm:spPr/>
      <dgm:t>
        <a:bodyPr/>
        <a:lstStyle/>
        <a:p>
          <a:endParaRPr lang="en-US"/>
        </a:p>
      </dgm:t>
    </dgm:pt>
    <dgm:pt modelId="{434986B6-3923-4A10-8D0C-0B65BD18C55C}" type="sibTrans" cxnId="{4510DEA2-8F18-43D6-8581-656AC6743FF4}">
      <dgm:prSet/>
      <dgm:spPr/>
      <dgm:t>
        <a:bodyPr/>
        <a:lstStyle/>
        <a:p>
          <a:endParaRPr lang="en-US"/>
        </a:p>
      </dgm:t>
    </dgm:pt>
    <dgm:pt modelId="{303C3C8F-CAA8-4FDB-BB68-D2E3966B5ECD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BUILD</a:t>
          </a:r>
          <a:r>
            <a:rPr lang="en-US" sz="1100" dirty="0"/>
            <a:t> your experiences and resume/CV to be a competitive Fellowship candidate</a:t>
          </a:r>
        </a:p>
      </dgm:t>
    </dgm:pt>
    <dgm:pt modelId="{8D67BE78-BDAC-462A-90D1-8860AD9CB104}" type="parTrans" cxnId="{F1D632E3-86DB-465F-86C6-618764E10525}">
      <dgm:prSet/>
      <dgm:spPr/>
      <dgm:t>
        <a:bodyPr/>
        <a:lstStyle/>
        <a:p>
          <a:endParaRPr lang="en-US"/>
        </a:p>
      </dgm:t>
    </dgm:pt>
    <dgm:pt modelId="{649D4937-6F83-4CF0-B3A0-EA9B2D550C57}" type="sibTrans" cxnId="{F1D632E3-86DB-465F-86C6-618764E10525}">
      <dgm:prSet/>
      <dgm:spPr/>
      <dgm:t>
        <a:bodyPr/>
        <a:lstStyle/>
        <a:p>
          <a:endParaRPr lang="en-US"/>
        </a:p>
      </dgm:t>
    </dgm:pt>
    <dgm:pt modelId="{8440E9C5-A1E0-42C1-9004-3AFDA085EC22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ARTICULATE</a:t>
          </a:r>
          <a:r>
            <a:rPr lang="en-US" sz="1100" dirty="0"/>
            <a:t> transferrable skills from your professional/work experiences to Fellowship roles</a:t>
          </a:r>
        </a:p>
      </dgm:t>
    </dgm:pt>
    <dgm:pt modelId="{635E07A4-F786-4138-ADF8-D8DA6B762A23}" type="parTrans" cxnId="{E58A1427-4C32-4911-9BAA-C03B0D5D940F}">
      <dgm:prSet/>
      <dgm:spPr/>
      <dgm:t>
        <a:bodyPr/>
        <a:lstStyle/>
        <a:p>
          <a:endParaRPr lang="en-US"/>
        </a:p>
      </dgm:t>
    </dgm:pt>
    <dgm:pt modelId="{1C1B5093-86A1-4326-9D00-9121E810CB37}" type="sibTrans" cxnId="{E58A1427-4C32-4911-9BAA-C03B0D5D940F}">
      <dgm:prSet/>
      <dgm:spPr/>
      <dgm:t>
        <a:bodyPr/>
        <a:lstStyle/>
        <a:p>
          <a:endParaRPr lang="en-US"/>
        </a:p>
      </dgm:t>
    </dgm:pt>
    <dgm:pt modelId="{059EEA71-E932-4AB9-BCD8-7EC6F563A41C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SEEK</a:t>
          </a:r>
          <a:r>
            <a:rPr lang="en-US" sz="1100" dirty="0"/>
            <a:t> guidance from network connections for your CV and </a:t>
          </a:r>
          <a:r>
            <a:rPr lang="en-US" sz="1100" dirty="0" err="1"/>
            <a:t>LOI</a:t>
          </a:r>
          <a:r>
            <a:rPr lang="en-US" sz="1100" dirty="0"/>
            <a:t> development</a:t>
          </a:r>
        </a:p>
      </dgm:t>
    </dgm:pt>
    <dgm:pt modelId="{77A01297-5D09-4B5A-9702-8F6BEA9AC78B}" type="parTrans" cxnId="{6AF1FA7B-E852-4589-BF18-32761E264D41}">
      <dgm:prSet/>
      <dgm:spPr/>
      <dgm:t>
        <a:bodyPr/>
        <a:lstStyle/>
        <a:p>
          <a:endParaRPr lang="en-US"/>
        </a:p>
      </dgm:t>
    </dgm:pt>
    <dgm:pt modelId="{823C838F-1486-4BE8-BCE1-5E4C15AC132B}" type="sibTrans" cxnId="{6AF1FA7B-E852-4589-BF18-32761E264D41}">
      <dgm:prSet/>
      <dgm:spPr/>
      <dgm:t>
        <a:bodyPr/>
        <a:lstStyle/>
        <a:p>
          <a:endParaRPr lang="en-US"/>
        </a:p>
      </dgm:t>
    </dgm:pt>
    <dgm:pt modelId="{3FEBA7B4-590B-4166-B2C8-CE1E5255B028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Bef>
              <a:spcPct val="0"/>
            </a:spcBef>
            <a:spcAft>
              <a:spcPct val="35000"/>
            </a:spcAft>
          </a:pPr>
          <a:r>
            <a:rPr lang="en-US" sz="1100" b="1" dirty="0"/>
            <a:t>IDENTIFY</a:t>
          </a:r>
          <a:r>
            <a:rPr lang="en-US" sz="1100" dirty="0"/>
            <a:t> who will write your </a:t>
          </a:r>
          <a:r>
            <a:rPr lang="en-US" sz="1100" dirty="0" err="1"/>
            <a:t>LORs</a:t>
          </a:r>
          <a:endParaRPr lang="en-US" sz="1100" dirty="0"/>
        </a:p>
      </dgm:t>
    </dgm:pt>
    <dgm:pt modelId="{F4CC2411-EAB9-4B8A-A202-76A892F4EC91}" type="parTrans" cxnId="{3B1FBDD7-6F4F-4F40-AAA6-9A8CC06D7267}">
      <dgm:prSet/>
      <dgm:spPr/>
      <dgm:t>
        <a:bodyPr/>
        <a:lstStyle/>
        <a:p>
          <a:endParaRPr lang="en-US"/>
        </a:p>
      </dgm:t>
    </dgm:pt>
    <dgm:pt modelId="{6BA48A8E-2B53-4D87-B971-7FFD40E1D084}" type="sibTrans" cxnId="{3B1FBDD7-6F4F-4F40-AAA6-9A8CC06D7267}">
      <dgm:prSet/>
      <dgm:spPr/>
      <dgm:t>
        <a:bodyPr/>
        <a:lstStyle/>
        <a:p>
          <a:endParaRPr lang="en-US"/>
        </a:p>
      </dgm:t>
    </dgm:pt>
    <dgm:pt modelId="{91BF104E-62A5-4BF4-8939-CD674CA3E10B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Identify &amp; Engage</a:t>
          </a:r>
        </a:p>
      </dgm:t>
    </dgm:pt>
    <dgm:pt modelId="{E8E0CA16-910A-4909-8EAF-ADB6092EDFE5}" type="parTrans" cxnId="{D25536B1-6AE6-4F1B-ACBE-5B3350F81DD8}">
      <dgm:prSet/>
      <dgm:spPr/>
      <dgm:t>
        <a:bodyPr/>
        <a:lstStyle/>
        <a:p>
          <a:endParaRPr lang="en-US"/>
        </a:p>
      </dgm:t>
    </dgm:pt>
    <dgm:pt modelId="{0010CDA4-3D30-4D7F-A565-E71608754638}" type="sibTrans" cxnId="{D25536B1-6AE6-4F1B-ACBE-5B3350F81DD8}">
      <dgm:prSet/>
      <dgm:spPr/>
      <dgm:t>
        <a:bodyPr/>
        <a:lstStyle/>
        <a:p>
          <a:endParaRPr lang="en-US"/>
        </a:p>
      </dgm:t>
    </dgm:pt>
    <dgm:pt modelId="{90A49EC0-B64B-4F82-805A-419E7C8BAF4A}">
      <dgm:prSet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>
            <a:spcAft>
              <a:spcPct val="35000"/>
            </a:spcAft>
          </a:pPr>
          <a:r>
            <a:rPr lang="en-US" sz="1200" b="1" i="1" u="none" dirty="0"/>
            <a:t>Identify &amp; engage with programs &amp; companies through Fellowship recruitment events</a:t>
          </a:r>
        </a:p>
      </dgm:t>
    </dgm:pt>
    <dgm:pt modelId="{A838A934-2BC0-4C0C-B155-697682494178}" type="parTrans" cxnId="{8B478EAD-074F-4536-BCAB-52DCA8BF36EE}">
      <dgm:prSet/>
      <dgm:spPr/>
      <dgm:t>
        <a:bodyPr/>
        <a:lstStyle/>
        <a:p>
          <a:endParaRPr lang="en-US"/>
        </a:p>
      </dgm:t>
    </dgm:pt>
    <dgm:pt modelId="{3A8F8313-BD35-4132-A086-8E739AB1504E}" type="sibTrans" cxnId="{8B478EAD-074F-4536-BCAB-52DCA8BF36EE}">
      <dgm:prSet/>
      <dgm:spPr/>
      <dgm:t>
        <a:bodyPr/>
        <a:lstStyle/>
        <a:p>
          <a:endParaRPr lang="en-US"/>
        </a:p>
      </dgm:t>
    </dgm:pt>
    <dgm:pt modelId="{72DB8D3A-2CD3-4763-8A5C-63D6B6166164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ct val="35000"/>
            </a:spcAft>
          </a:pPr>
          <a:endParaRPr lang="en-US" sz="1200" b="1" dirty="0"/>
        </a:p>
        <a:p>
          <a:pPr algn="l">
            <a:spcAft>
              <a:spcPts val="1200"/>
            </a:spcAft>
          </a:pPr>
          <a:r>
            <a:rPr lang="en-US" sz="1150" b="1" dirty="0"/>
            <a:t>IDENTIFY</a:t>
          </a:r>
          <a:r>
            <a:rPr lang="en-US" sz="1150" dirty="0"/>
            <a:t> program/ company websites (application timelines, company brochures)</a:t>
          </a:r>
        </a:p>
      </dgm:t>
    </dgm:pt>
    <dgm:pt modelId="{345BF9D3-DD6D-41E2-814B-E8519931DC1C}" type="parTrans" cxnId="{B9CD6298-C2C4-46E7-92AD-79A81A1CCE53}">
      <dgm:prSet/>
      <dgm:spPr/>
      <dgm:t>
        <a:bodyPr/>
        <a:lstStyle/>
        <a:p>
          <a:endParaRPr lang="en-US"/>
        </a:p>
      </dgm:t>
    </dgm:pt>
    <dgm:pt modelId="{475A840B-891D-41C2-BBFC-66BE4F34F755}" type="sibTrans" cxnId="{B9CD6298-C2C4-46E7-92AD-79A81A1CCE53}">
      <dgm:prSet/>
      <dgm:spPr/>
      <dgm:t>
        <a:bodyPr/>
        <a:lstStyle/>
        <a:p>
          <a:endParaRPr lang="en-US"/>
        </a:p>
      </dgm:t>
    </dgm:pt>
    <dgm:pt modelId="{66439A7B-11EC-4F58-B2DB-718D4139CE3A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MONITOR</a:t>
          </a:r>
          <a:r>
            <a:rPr lang="en-US" sz="1150" dirty="0"/>
            <a:t> program-specific websites and social media platforms regularly (for recruitment process and any updates)</a:t>
          </a:r>
        </a:p>
      </dgm:t>
    </dgm:pt>
    <dgm:pt modelId="{EC3169DA-A032-446E-B385-F22816404AFC}" type="parTrans" cxnId="{ADDAB602-BA1A-47AD-A16F-37688493F53D}">
      <dgm:prSet/>
      <dgm:spPr/>
      <dgm:t>
        <a:bodyPr/>
        <a:lstStyle/>
        <a:p>
          <a:endParaRPr lang="en-US"/>
        </a:p>
      </dgm:t>
    </dgm:pt>
    <dgm:pt modelId="{2CEE7353-C34B-4622-B4D1-CBD98C3F52E8}" type="sibTrans" cxnId="{ADDAB602-BA1A-47AD-A16F-37688493F53D}">
      <dgm:prSet/>
      <dgm:spPr/>
      <dgm:t>
        <a:bodyPr/>
        <a:lstStyle/>
        <a:p>
          <a:endParaRPr lang="en-US"/>
        </a:p>
      </dgm:t>
    </dgm:pt>
    <dgm:pt modelId="{23A735BB-40DC-4C56-BB2C-643924BA3574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ORGANIZE</a:t>
          </a:r>
          <a:r>
            <a:rPr lang="en-US" sz="1150" dirty="0"/>
            <a:t> your schedule to attend local campus visits, virtual webinars, local and national meetings/conferences with recruitment focus/ presence</a:t>
          </a:r>
        </a:p>
        <a:p>
          <a:pPr algn="l">
            <a:spcAft>
              <a:spcPts val="1200"/>
            </a:spcAft>
          </a:pPr>
          <a:r>
            <a:rPr lang="en-US" sz="1150" b="1" dirty="0"/>
            <a:t>NETWORK </a:t>
          </a:r>
          <a:r>
            <a:rPr lang="en-US" sz="1150" b="0" dirty="0"/>
            <a:t>with other students and pharmacists who are within your area of interest</a:t>
          </a:r>
          <a:endParaRPr lang="en-US" sz="1150" b="1" dirty="0"/>
        </a:p>
      </dgm:t>
    </dgm:pt>
    <dgm:pt modelId="{F5B39A4D-5612-456E-8DB9-1AE69083E56A}" type="parTrans" cxnId="{66E371BD-AAFD-46D9-83BB-4897F79F197E}">
      <dgm:prSet/>
      <dgm:spPr/>
      <dgm:t>
        <a:bodyPr/>
        <a:lstStyle/>
        <a:p>
          <a:endParaRPr lang="en-US"/>
        </a:p>
      </dgm:t>
    </dgm:pt>
    <dgm:pt modelId="{78ED5095-B95E-4036-9FF3-C21FD83AEAF9}" type="sibTrans" cxnId="{66E371BD-AAFD-46D9-83BB-4897F79F197E}">
      <dgm:prSet/>
      <dgm:spPr/>
      <dgm:t>
        <a:bodyPr/>
        <a:lstStyle/>
        <a:p>
          <a:endParaRPr lang="en-US"/>
        </a:p>
      </dgm:t>
    </dgm:pt>
    <dgm:pt modelId="{DDC08833-84EC-465F-8AD8-3E7288F7FB4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2060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/>
            <a:t>Submit</a:t>
          </a:r>
        </a:p>
      </dgm:t>
    </dgm:pt>
    <dgm:pt modelId="{05C2B645-5FF6-4B98-96ED-95B8301F345A}" type="parTrans" cxnId="{C22C85AE-B871-4833-841A-6983214A12DD}">
      <dgm:prSet/>
      <dgm:spPr/>
      <dgm:t>
        <a:bodyPr/>
        <a:lstStyle/>
        <a:p>
          <a:endParaRPr lang="en-US"/>
        </a:p>
      </dgm:t>
    </dgm:pt>
    <dgm:pt modelId="{0409C3EC-3895-4021-8FB5-166B48D90747}" type="sibTrans" cxnId="{C22C85AE-B871-4833-841A-6983214A12DD}">
      <dgm:prSet/>
      <dgm:spPr/>
      <dgm:t>
        <a:bodyPr/>
        <a:lstStyle/>
        <a:p>
          <a:endParaRPr lang="en-US"/>
        </a:p>
      </dgm:t>
    </dgm:pt>
    <dgm:pt modelId="{852CC43A-43D7-4B0A-B55A-7734548BA8E1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>
            <a:spcAft>
              <a:spcPct val="35000"/>
            </a:spcAft>
          </a:pPr>
          <a:endParaRPr lang="en-US" sz="1200" b="1" i="1" u="none" dirty="0"/>
        </a:p>
        <a:p>
          <a:pPr algn="ctr">
            <a:spcAft>
              <a:spcPct val="35000"/>
            </a:spcAft>
          </a:pPr>
          <a:r>
            <a:rPr lang="en-US" sz="1200" b="1" i="1" u="none" dirty="0"/>
            <a:t>Submit your application </a:t>
          </a:r>
        </a:p>
      </dgm:t>
    </dgm:pt>
    <dgm:pt modelId="{8F4FB154-4F2E-44B3-9814-8A2D586E02FB}" type="parTrans" cxnId="{705DBAD2-B070-4E84-BEEC-DAFE79C213A2}">
      <dgm:prSet/>
      <dgm:spPr/>
      <dgm:t>
        <a:bodyPr/>
        <a:lstStyle/>
        <a:p>
          <a:endParaRPr lang="en-US"/>
        </a:p>
      </dgm:t>
    </dgm:pt>
    <dgm:pt modelId="{2571A254-1BBF-4B3F-9875-02A733CA1C6E}" type="sibTrans" cxnId="{705DBAD2-B070-4E84-BEEC-DAFE79C213A2}">
      <dgm:prSet/>
      <dgm:spPr/>
      <dgm:t>
        <a:bodyPr/>
        <a:lstStyle/>
        <a:p>
          <a:endParaRPr lang="en-US"/>
        </a:p>
      </dgm:t>
    </dgm:pt>
    <dgm:pt modelId="{6F989B55-96E4-4DEE-B72C-C1464AD4BC6B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ct val="35000"/>
            </a:spcAft>
          </a:pPr>
          <a:endParaRPr lang="en-US" sz="1000" b="1" dirty="0"/>
        </a:p>
        <a:p>
          <a:pPr algn="l">
            <a:spcAft>
              <a:spcPts val="1200"/>
            </a:spcAft>
          </a:pPr>
          <a:endParaRPr lang="en-US" sz="1000" b="1" dirty="0"/>
        </a:p>
        <a:p>
          <a:pPr algn="l">
            <a:spcAft>
              <a:spcPts val="1200"/>
            </a:spcAft>
          </a:pPr>
          <a:r>
            <a:rPr lang="en-US" sz="1150" b="1" dirty="0"/>
            <a:t>DETERMINE</a:t>
          </a:r>
          <a:r>
            <a:rPr lang="en-US" sz="1150" dirty="0"/>
            <a:t> application portal opening date for preferred programs</a:t>
          </a:r>
        </a:p>
      </dgm:t>
    </dgm:pt>
    <dgm:pt modelId="{56213A16-612E-429F-BCC2-F108C95C7313}" type="parTrans" cxnId="{591A17A3-2E35-4F14-864C-99D4CCEF016B}">
      <dgm:prSet/>
      <dgm:spPr/>
      <dgm:t>
        <a:bodyPr/>
        <a:lstStyle/>
        <a:p>
          <a:endParaRPr lang="en-US"/>
        </a:p>
      </dgm:t>
    </dgm:pt>
    <dgm:pt modelId="{19ACADD1-5124-4E62-A120-B10936F8F10C}" type="sibTrans" cxnId="{591A17A3-2E35-4F14-864C-99D4CCEF016B}">
      <dgm:prSet/>
      <dgm:spPr/>
      <dgm:t>
        <a:bodyPr/>
        <a:lstStyle/>
        <a:p>
          <a:endParaRPr lang="en-US"/>
        </a:p>
      </dgm:t>
    </dgm:pt>
    <dgm:pt modelId="{7C952021-4A42-4A70-99F6-F4ADF2B689C8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PROACTIVELY IDENTIFY </a:t>
          </a:r>
          <a:r>
            <a:rPr lang="en-US" sz="1150" dirty="0"/>
            <a:t>program specific requirements (</a:t>
          </a:r>
          <a:r>
            <a:rPr lang="en-US" sz="1150" dirty="0" err="1"/>
            <a:t>LOIs</a:t>
          </a:r>
          <a:r>
            <a:rPr lang="en-US" sz="1150" dirty="0"/>
            <a:t> and </a:t>
          </a:r>
          <a:r>
            <a:rPr lang="en-US" sz="1150" dirty="0" err="1"/>
            <a:t>LORs</a:t>
          </a:r>
          <a:r>
            <a:rPr lang="en-US" sz="1150" dirty="0"/>
            <a:t>)</a:t>
          </a:r>
        </a:p>
      </dgm:t>
    </dgm:pt>
    <dgm:pt modelId="{76F41417-4C7B-45E9-9367-69253D74E8E6}" type="parTrans" cxnId="{71825AF6-77C9-4626-82AD-4A7355C18BC4}">
      <dgm:prSet/>
      <dgm:spPr/>
      <dgm:t>
        <a:bodyPr/>
        <a:lstStyle/>
        <a:p>
          <a:endParaRPr lang="en-US"/>
        </a:p>
      </dgm:t>
    </dgm:pt>
    <dgm:pt modelId="{4A1A5E15-EEFD-4801-BA42-0F5371819627}" type="sibTrans" cxnId="{71825AF6-77C9-4626-82AD-4A7355C18BC4}">
      <dgm:prSet/>
      <dgm:spPr/>
      <dgm:t>
        <a:bodyPr/>
        <a:lstStyle/>
        <a:p>
          <a:endParaRPr lang="en-US"/>
        </a:p>
      </dgm:t>
    </dgm:pt>
    <dgm:pt modelId="{0A0FD320-D502-459A-81DD-90DB70E8DDCE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SUBMIT</a:t>
          </a:r>
          <a:r>
            <a:rPr lang="en-US" sz="1150" dirty="0"/>
            <a:t> applications </a:t>
          </a:r>
          <a:r>
            <a:rPr lang="en-US" sz="1150" u="sng" dirty="0"/>
            <a:t>early</a:t>
          </a:r>
          <a:r>
            <a:rPr lang="en-US" sz="1150" dirty="0"/>
            <a:t> for programs with active application/rolling review; waiting for deadlines to submit may disadvantage your candidacy for such programs</a:t>
          </a:r>
        </a:p>
      </dgm:t>
    </dgm:pt>
    <dgm:pt modelId="{7F481957-1563-4CB7-B942-251C23ABE874}" type="parTrans" cxnId="{C3BD47CF-F776-4155-BACC-29D02F0FDD85}">
      <dgm:prSet/>
      <dgm:spPr/>
      <dgm:t>
        <a:bodyPr/>
        <a:lstStyle/>
        <a:p>
          <a:endParaRPr lang="en-US"/>
        </a:p>
      </dgm:t>
    </dgm:pt>
    <dgm:pt modelId="{F6331F73-45DD-4242-886C-0A646D58AD7C}" type="sibTrans" cxnId="{C3BD47CF-F776-4155-BACC-29D02F0FDD85}">
      <dgm:prSet/>
      <dgm:spPr/>
      <dgm:t>
        <a:bodyPr/>
        <a:lstStyle/>
        <a:p>
          <a:endParaRPr lang="en-US"/>
        </a:p>
      </dgm:t>
    </dgm:pt>
    <dgm:pt modelId="{4E4803DA-9B9F-44AE-9E55-EC1E0C6F149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/>
            <a:t>Prepare</a:t>
          </a:r>
        </a:p>
      </dgm:t>
    </dgm:pt>
    <dgm:pt modelId="{6AE1497D-5EC7-414F-8E9C-EB3F345462F4}" type="parTrans" cxnId="{839CB29A-5337-4EFC-B15B-E00C9AD0FBEF}">
      <dgm:prSet/>
      <dgm:spPr/>
      <dgm:t>
        <a:bodyPr/>
        <a:lstStyle/>
        <a:p>
          <a:endParaRPr lang="en-US"/>
        </a:p>
      </dgm:t>
    </dgm:pt>
    <dgm:pt modelId="{59697712-E318-4FAA-BF66-173317C2092D}" type="sibTrans" cxnId="{839CB29A-5337-4EFC-B15B-E00C9AD0FBEF}">
      <dgm:prSet/>
      <dgm:spPr/>
      <dgm:t>
        <a:bodyPr/>
        <a:lstStyle/>
        <a:p>
          <a:endParaRPr lang="en-US"/>
        </a:p>
      </dgm:t>
    </dgm:pt>
    <dgm:pt modelId="{58891433-43CD-4F01-9973-BCE9B9E0C3FE}">
      <dgm:prSet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>
            <a:spcAft>
              <a:spcPct val="35000"/>
            </a:spcAft>
          </a:pPr>
          <a:r>
            <a:rPr lang="en-US" sz="1200" b="1" i="1" u="none" dirty="0"/>
            <a:t>Prepare for initial application screening and advanced round interviews</a:t>
          </a:r>
        </a:p>
        <a:p>
          <a:pPr algn="ctr">
            <a:spcAft>
              <a:spcPct val="35000"/>
            </a:spcAft>
          </a:pPr>
          <a:endParaRPr lang="en-US" sz="1200" b="1" i="1" u="none" dirty="0"/>
        </a:p>
      </dgm:t>
    </dgm:pt>
    <dgm:pt modelId="{6B2AE7B4-6BC9-49E5-A27C-57739312C4E4}" type="parTrans" cxnId="{604CB803-01CD-4029-8907-7FFA173C9AB1}">
      <dgm:prSet/>
      <dgm:spPr/>
      <dgm:t>
        <a:bodyPr/>
        <a:lstStyle/>
        <a:p>
          <a:endParaRPr lang="en-US"/>
        </a:p>
      </dgm:t>
    </dgm:pt>
    <dgm:pt modelId="{3CBFEB3E-6513-469D-91F4-1AAC04C8F663}" type="sibTrans" cxnId="{604CB803-01CD-4029-8907-7FFA173C9AB1}">
      <dgm:prSet/>
      <dgm:spPr/>
      <dgm:t>
        <a:bodyPr/>
        <a:lstStyle/>
        <a:p>
          <a:endParaRPr lang="en-US"/>
        </a:p>
      </dgm:t>
    </dgm:pt>
    <dgm:pt modelId="{3C9DEF09-F411-40B1-8D61-CDC49058457B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PLAN AHEAD </a:t>
          </a:r>
          <a:r>
            <a:rPr lang="en-US" sz="1150" dirty="0"/>
            <a:t>to discuss potential absences from </a:t>
          </a:r>
          <a:r>
            <a:rPr lang="en-US" sz="1150" dirty="0" err="1"/>
            <a:t>APPE</a:t>
          </a:r>
          <a:r>
            <a:rPr lang="en-US" sz="1150" dirty="0"/>
            <a:t> rotations and ensure compliance with school policies</a:t>
          </a:r>
        </a:p>
      </dgm:t>
    </dgm:pt>
    <dgm:pt modelId="{556E40B4-FC95-4F61-8D54-C04EB3DC7226}" type="parTrans" cxnId="{A1BCFD99-6FD1-4D63-9276-715A19F511EF}">
      <dgm:prSet/>
      <dgm:spPr/>
      <dgm:t>
        <a:bodyPr/>
        <a:lstStyle/>
        <a:p>
          <a:endParaRPr lang="en-US"/>
        </a:p>
      </dgm:t>
    </dgm:pt>
    <dgm:pt modelId="{2BB12B19-C6B6-4D99-99F6-DD3100D927EC}" type="sibTrans" cxnId="{A1BCFD99-6FD1-4D63-9276-715A19F511EF}">
      <dgm:prSet/>
      <dgm:spPr/>
      <dgm:t>
        <a:bodyPr/>
        <a:lstStyle/>
        <a:p>
          <a:endParaRPr lang="en-US"/>
        </a:p>
      </dgm:t>
    </dgm:pt>
    <dgm:pt modelId="{81FCF42E-C05D-49EF-831E-452D664D2C32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DEVOTE</a:t>
          </a:r>
          <a:r>
            <a:rPr lang="en-US" sz="1150" dirty="0"/>
            <a:t> extensive time/ resources/guidance for interview preparation</a:t>
          </a:r>
        </a:p>
      </dgm:t>
    </dgm:pt>
    <dgm:pt modelId="{ABA529DA-73E2-4DBA-81B0-28FD06B48108}" type="parTrans" cxnId="{341DBF07-E90C-4A97-A342-20C89C4D6FFE}">
      <dgm:prSet/>
      <dgm:spPr/>
      <dgm:t>
        <a:bodyPr/>
        <a:lstStyle/>
        <a:p>
          <a:endParaRPr lang="en-US"/>
        </a:p>
      </dgm:t>
    </dgm:pt>
    <dgm:pt modelId="{6470F88D-1422-4203-B774-A891EF807F9C}" type="sibTrans" cxnId="{341DBF07-E90C-4A97-A342-20C89C4D6FFE}">
      <dgm:prSet/>
      <dgm:spPr/>
      <dgm:t>
        <a:bodyPr/>
        <a:lstStyle/>
        <a:p>
          <a:endParaRPr lang="en-US"/>
        </a:p>
      </dgm:t>
    </dgm:pt>
    <dgm:pt modelId="{1A2AAA03-F5D8-448A-9927-A1446B9DB3AA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APPLY</a:t>
          </a:r>
          <a:r>
            <a:rPr lang="en-US" sz="1150" dirty="0"/>
            <a:t> Fellowship readiness preparation to interviews </a:t>
          </a:r>
        </a:p>
      </dgm:t>
    </dgm:pt>
    <dgm:pt modelId="{805F3FED-6A42-47FA-A688-25AEA8C3F96D}" type="parTrans" cxnId="{5DDF1551-4AB6-4402-9092-B6E78F95B04F}">
      <dgm:prSet/>
      <dgm:spPr/>
      <dgm:t>
        <a:bodyPr/>
        <a:lstStyle/>
        <a:p>
          <a:endParaRPr lang="en-US"/>
        </a:p>
      </dgm:t>
    </dgm:pt>
    <dgm:pt modelId="{46EB7D18-EB36-4C15-B3A7-F614307B778C}" type="sibTrans" cxnId="{5DDF1551-4AB6-4402-9092-B6E78F95B04F}">
      <dgm:prSet/>
      <dgm:spPr/>
      <dgm:t>
        <a:bodyPr/>
        <a:lstStyle/>
        <a:p>
          <a:endParaRPr lang="en-US"/>
        </a:p>
      </dgm:t>
    </dgm:pt>
    <dgm:pt modelId="{64466ACE-DBE6-4273-BC2E-2E43FFEDDC2D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l">
            <a:spcAft>
              <a:spcPts val="1200"/>
            </a:spcAft>
          </a:pPr>
          <a:r>
            <a:rPr lang="en-US" sz="1150" b="1" dirty="0"/>
            <a:t>CLARIFY</a:t>
          </a:r>
          <a:r>
            <a:rPr lang="en-US" sz="1150" dirty="0"/>
            <a:t> expectations for ASHP Midyear and/or final/onsite interviews</a:t>
          </a:r>
        </a:p>
      </dgm:t>
    </dgm:pt>
    <dgm:pt modelId="{AD8A6963-36CD-4724-9E73-10154F4387CA}" type="parTrans" cxnId="{89384E8A-7E57-469D-82D9-5D60036C73A4}">
      <dgm:prSet/>
      <dgm:spPr/>
      <dgm:t>
        <a:bodyPr/>
        <a:lstStyle/>
        <a:p>
          <a:endParaRPr lang="en-US"/>
        </a:p>
      </dgm:t>
    </dgm:pt>
    <dgm:pt modelId="{6F56F091-6A4B-402D-B71A-EA9A3E21F48F}" type="sibTrans" cxnId="{89384E8A-7E57-469D-82D9-5D60036C73A4}">
      <dgm:prSet/>
      <dgm:spPr/>
      <dgm:t>
        <a:bodyPr/>
        <a:lstStyle/>
        <a:p>
          <a:endParaRPr lang="en-US"/>
        </a:p>
      </dgm:t>
    </dgm:pt>
    <dgm:pt modelId="{5B47893B-87E1-46C8-8C40-140766025847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/>
            <a:t>Navigate</a:t>
          </a:r>
        </a:p>
      </dgm:t>
    </dgm:pt>
    <dgm:pt modelId="{B4C8814B-9348-4CE9-BF1B-B9D3578EEFC2}" type="parTrans" cxnId="{49688D36-76DB-4F17-B4AA-FC3D08AD94F3}">
      <dgm:prSet/>
      <dgm:spPr/>
      <dgm:t>
        <a:bodyPr/>
        <a:lstStyle/>
        <a:p>
          <a:endParaRPr lang="en-US"/>
        </a:p>
      </dgm:t>
    </dgm:pt>
    <dgm:pt modelId="{150F7F39-25C7-49FD-96F5-1C783036E121}" type="sibTrans" cxnId="{49688D36-76DB-4F17-B4AA-FC3D08AD94F3}">
      <dgm:prSet/>
      <dgm:spPr/>
      <dgm:t>
        <a:bodyPr/>
        <a:lstStyle/>
        <a:p>
          <a:endParaRPr lang="en-US"/>
        </a:p>
      </dgm:t>
    </dgm:pt>
    <dgm:pt modelId="{FE74EF43-EA2C-4B57-A6F3-4096C4A8A702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algn="ctr">
            <a:spcAft>
              <a:spcPct val="35000"/>
            </a:spcAft>
            <a:buNone/>
          </a:pPr>
          <a:r>
            <a:rPr lang="en-US" sz="1200" b="1" i="1" u="none" dirty="0"/>
            <a:t>Navigate final round interview and Fellowship offer process</a:t>
          </a:r>
        </a:p>
        <a:p>
          <a:pPr marL="0" algn="ctr">
            <a:spcAft>
              <a:spcPct val="35000"/>
            </a:spcAft>
            <a:buNone/>
          </a:pPr>
          <a:endParaRPr lang="en-US" sz="800" b="1" i="1" u="none" dirty="0"/>
        </a:p>
      </dgm:t>
    </dgm:pt>
    <dgm:pt modelId="{EC422EA2-F44B-4FCC-8A35-4F63BE4FBF07}" type="parTrans" cxnId="{9467A104-2D22-4748-B751-FA5C4B0B6392}">
      <dgm:prSet/>
      <dgm:spPr/>
      <dgm:t>
        <a:bodyPr/>
        <a:lstStyle/>
        <a:p>
          <a:endParaRPr lang="en-US"/>
        </a:p>
      </dgm:t>
    </dgm:pt>
    <dgm:pt modelId="{E9B33A3A-C632-4656-B512-0EF213ED8F58}" type="sibTrans" cxnId="{9467A104-2D22-4748-B751-FA5C4B0B6392}">
      <dgm:prSet/>
      <dgm:spPr/>
      <dgm:t>
        <a:bodyPr/>
        <a:lstStyle/>
        <a:p>
          <a:endParaRPr lang="en-US"/>
        </a:p>
      </dgm:t>
    </dgm:pt>
    <dgm:pt modelId="{EE89FDB6-511F-4F7F-A248-3A580688C2FE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The pool of final round candidates can vary in size, never assume you are #1</a:t>
          </a:r>
        </a:p>
      </dgm:t>
    </dgm:pt>
    <dgm:pt modelId="{3D07287A-D5CD-40A4-ABCB-C0235ED9B66A}" type="parTrans" cxnId="{0A0C9564-E853-4266-9931-3EEBBB07CA27}">
      <dgm:prSet/>
      <dgm:spPr/>
      <dgm:t>
        <a:bodyPr/>
        <a:lstStyle/>
        <a:p>
          <a:endParaRPr lang="en-US"/>
        </a:p>
      </dgm:t>
    </dgm:pt>
    <dgm:pt modelId="{16252F25-DBB7-4603-BA78-889B11A9C9BF}" type="sibTrans" cxnId="{0A0C9564-E853-4266-9931-3EEBBB07CA27}">
      <dgm:prSet/>
      <dgm:spPr/>
      <dgm:t>
        <a:bodyPr/>
        <a:lstStyle/>
        <a:p>
          <a:endParaRPr lang="en-US"/>
        </a:p>
      </dgm:t>
    </dgm:pt>
    <dgm:pt modelId="{83A7603A-92AD-49B2-A8DA-E30ED4FFD957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Programs/companies may identify you as their “finalist” or “top choice” candidate, but this is NOT an offer</a:t>
          </a:r>
        </a:p>
      </dgm:t>
    </dgm:pt>
    <dgm:pt modelId="{F5727487-EE1F-41A0-8AD6-CC49EFC91089}" type="parTrans" cxnId="{BF5DEF19-3457-4FAF-A4FB-666653B08197}">
      <dgm:prSet/>
      <dgm:spPr/>
      <dgm:t>
        <a:bodyPr/>
        <a:lstStyle/>
        <a:p>
          <a:endParaRPr lang="en-US"/>
        </a:p>
      </dgm:t>
    </dgm:pt>
    <dgm:pt modelId="{1C247C40-CC05-42F7-98F4-4DBA857579FA}" type="sibTrans" cxnId="{BF5DEF19-3457-4FAF-A4FB-666653B08197}">
      <dgm:prSet/>
      <dgm:spPr/>
      <dgm:t>
        <a:bodyPr/>
        <a:lstStyle/>
        <a:p>
          <a:endParaRPr lang="en-US"/>
        </a:p>
      </dgm:t>
    </dgm:pt>
    <dgm:pt modelId="{D6BF4195-0E2B-4522-9596-E365BC086388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The </a:t>
          </a:r>
          <a:r>
            <a:rPr lang="en-US" sz="1100" dirty="0" err="1"/>
            <a:t>AIFA</a:t>
          </a:r>
          <a:r>
            <a:rPr lang="en-US" sz="1100" dirty="0"/>
            <a:t> consensus offer date is the </a:t>
          </a:r>
          <a:r>
            <a:rPr lang="en-US" sz="1100" i="1" dirty="0"/>
            <a:t>earliest</a:t>
          </a:r>
          <a:r>
            <a:rPr lang="en-US" sz="1100" dirty="0"/>
            <a:t> date programs can make an offer, either verbal or written </a:t>
          </a:r>
        </a:p>
      </dgm:t>
    </dgm:pt>
    <dgm:pt modelId="{30FD2F44-8497-4F75-AC6E-36C1FDCD6DDE}" type="parTrans" cxnId="{66B7F22F-9FB1-4617-97E0-F44E4AC9D4A6}">
      <dgm:prSet/>
      <dgm:spPr/>
      <dgm:t>
        <a:bodyPr/>
        <a:lstStyle/>
        <a:p>
          <a:endParaRPr lang="en-US"/>
        </a:p>
      </dgm:t>
    </dgm:pt>
    <dgm:pt modelId="{C59C72B8-4450-42BF-B782-04ED02E0D56B}" type="sibTrans" cxnId="{66B7F22F-9FB1-4617-97E0-F44E4AC9D4A6}">
      <dgm:prSet/>
      <dgm:spPr/>
      <dgm:t>
        <a:bodyPr/>
        <a:lstStyle/>
        <a:p>
          <a:endParaRPr lang="en-US"/>
        </a:p>
      </dgm:t>
    </dgm:pt>
    <dgm:pt modelId="{CA91A169-F86A-4B83-8419-AA4EBBDAE4AA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1714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The 2023-24 AIFA consensus first offer date is December 13, 2023</a:t>
          </a:r>
        </a:p>
      </dgm:t>
    </dgm:pt>
    <dgm:pt modelId="{28CFA0CD-50FF-4E5E-8F91-DEA010732DA9}" type="parTrans" cxnId="{14718661-BF33-43D5-8761-2E311BEB2495}">
      <dgm:prSet/>
      <dgm:spPr/>
      <dgm:t>
        <a:bodyPr/>
        <a:lstStyle/>
        <a:p>
          <a:endParaRPr lang="en-US"/>
        </a:p>
      </dgm:t>
    </dgm:pt>
    <dgm:pt modelId="{5316C86E-9AD8-4766-988F-68F97E239CC8}" type="sibTrans" cxnId="{14718661-BF33-43D5-8761-2E311BEB2495}">
      <dgm:prSet/>
      <dgm:spPr/>
      <dgm:t>
        <a:bodyPr/>
        <a:lstStyle/>
        <a:p>
          <a:endParaRPr lang="en-US"/>
        </a:p>
      </dgm:t>
    </dgm:pt>
    <dgm:pt modelId="{E9F5929E-22F7-40F5-ACB2-CEB21BDE928F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It is acceptable to seek updates on your application status from your preferred programs</a:t>
          </a:r>
        </a:p>
      </dgm:t>
    </dgm:pt>
    <dgm:pt modelId="{8012FE58-DFC1-4DDF-AC29-9688FB017B9D}" type="parTrans" cxnId="{836BA06F-A292-4986-9E9F-927A483DD22A}">
      <dgm:prSet/>
      <dgm:spPr/>
      <dgm:t>
        <a:bodyPr/>
        <a:lstStyle/>
        <a:p>
          <a:endParaRPr lang="en-US"/>
        </a:p>
      </dgm:t>
    </dgm:pt>
    <dgm:pt modelId="{66BA203F-EE71-43F5-977D-0AE7E533016B}" type="sibTrans" cxnId="{836BA06F-A292-4986-9E9F-927A483DD22A}">
      <dgm:prSet/>
      <dgm:spPr/>
      <dgm:t>
        <a:bodyPr/>
        <a:lstStyle/>
        <a:p>
          <a:endParaRPr lang="en-US"/>
        </a:p>
      </dgm:t>
    </dgm:pt>
    <dgm:pt modelId="{8700434B-E251-4DB2-A9BE-E46818CEFD48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You should only consider offers for your top choice programs</a:t>
          </a:r>
        </a:p>
      </dgm:t>
    </dgm:pt>
    <dgm:pt modelId="{74A285AF-40E6-40C2-B405-8D95626C72A7}" type="parTrans" cxnId="{E446AAB3-E61F-4E11-BD44-A59E549F2C6B}">
      <dgm:prSet/>
      <dgm:spPr/>
      <dgm:t>
        <a:bodyPr/>
        <a:lstStyle/>
        <a:p>
          <a:endParaRPr lang="en-US"/>
        </a:p>
      </dgm:t>
    </dgm:pt>
    <dgm:pt modelId="{0A0D2991-FDA9-4CC4-9593-AC5129C4A48A}" type="sibTrans" cxnId="{E446AAB3-E61F-4E11-BD44-A59E549F2C6B}">
      <dgm:prSet/>
      <dgm:spPr/>
      <dgm:t>
        <a:bodyPr/>
        <a:lstStyle/>
        <a:p>
          <a:endParaRPr lang="en-US"/>
        </a:p>
      </dgm:t>
    </dgm:pt>
    <dgm:pt modelId="{4632D73D-7861-4772-88F2-FE862B3F3AA9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Once you accept an offer (either verbal or written), you are expected to honor your commitment to that program</a:t>
          </a:r>
        </a:p>
      </dgm:t>
    </dgm:pt>
    <dgm:pt modelId="{FFE0AEB8-0EFD-44C1-82CD-AE96D6EB5E69}" type="parTrans" cxnId="{FA93655B-6B77-4A01-BC61-476DF7DCBDD8}">
      <dgm:prSet/>
      <dgm:spPr/>
      <dgm:t>
        <a:bodyPr/>
        <a:lstStyle/>
        <a:p>
          <a:endParaRPr lang="en-US"/>
        </a:p>
      </dgm:t>
    </dgm:pt>
    <dgm:pt modelId="{1D9C1FBF-968E-4A09-B56D-CD9680857BB0}" type="sibTrans" cxnId="{FA93655B-6B77-4A01-BC61-476DF7DCBDD8}">
      <dgm:prSet/>
      <dgm:spPr/>
      <dgm:t>
        <a:bodyPr/>
        <a:lstStyle/>
        <a:p>
          <a:endParaRPr lang="en-US"/>
        </a:p>
      </dgm:t>
    </dgm:pt>
    <dgm:pt modelId="{86BA84B7-8438-460A-BA43-3DF05B0CF158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571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 err="1"/>
            <a:t>AIFA</a:t>
          </a:r>
          <a:r>
            <a:rPr lang="en-US" sz="1100" dirty="0"/>
            <a:t> programs are unable to “match” early offers from non-</a:t>
          </a:r>
          <a:r>
            <a:rPr lang="en-US" sz="1100" dirty="0" err="1"/>
            <a:t>AIFA</a:t>
          </a:r>
          <a:r>
            <a:rPr lang="en-US" sz="1100" dirty="0"/>
            <a:t> programs, but </a:t>
          </a:r>
          <a:r>
            <a:rPr lang="en-US" sz="1100" dirty="0" err="1"/>
            <a:t>AIFA</a:t>
          </a:r>
          <a:r>
            <a:rPr lang="en-US" sz="1100" dirty="0"/>
            <a:t> affiliated programs continue to increase and are united on first offer date to support the best program fit for candidates </a:t>
          </a:r>
        </a:p>
      </dgm:t>
    </dgm:pt>
    <dgm:pt modelId="{C731AF4E-A84B-406E-A549-DFD6986480EB}" type="parTrans" cxnId="{C252CDFB-D78F-4DC8-8658-BD7C38007A78}">
      <dgm:prSet/>
      <dgm:spPr/>
      <dgm:t>
        <a:bodyPr/>
        <a:lstStyle/>
        <a:p>
          <a:endParaRPr lang="en-US"/>
        </a:p>
      </dgm:t>
    </dgm:pt>
    <dgm:pt modelId="{36B6BB23-3596-4C59-8B8D-CDF8FA1CE544}" type="sibTrans" cxnId="{C252CDFB-D78F-4DC8-8658-BD7C38007A78}">
      <dgm:prSet/>
      <dgm:spPr/>
      <dgm:t>
        <a:bodyPr/>
        <a:lstStyle/>
        <a:p>
          <a:endParaRPr lang="en-US"/>
        </a:p>
      </dgm:t>
    </dgm:pt>
    <dgm:pt modelId="{3B85B7D0-CCC7-4427-9142-13CEBC0B4E21}">
      <dgm:prSet custT="1"/>
      <dgm:spPr>
        <a:solidFill>
          <a:schemeClr val="bg2">
            <a:alpha val="90000"/>
          </a:schemeClr>
        </a:soli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171450" indent="-57150" algn="l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dirty="0"/>
            <a:t>AIFA affiliated (and some non-AIFA) programs incorporate a decision grace period of at least 48 hours to accept/decline an offer</a:t>
          </a:r>
        </a:p>
      </dgm:t>
    </dgm:pt>
    <dgm:pt modelId="{9E5A545D-4676-4F8B-8F1D-F6ECE2992789}" type="sibTrans" cxnId="{EAB6D370-1D1B-4BFD-8092-EB03329FFBC2}">
      <dgm:prSet/>
      <dgm:spPr/>
      <dgm:t>
        <a:bodyPr/>
        <a:lstStyle/>
        <a:p>
          <a:endParaRPr lang="en-US"/>
        </a:p>
      </dgm:t>
    </dgm:pt>
    <dgm:pt modelId="{BF38CD6C-72CB-4E74-B1F6-35758B4CCC71}" type="parTrans" cxnId="{EAB6D370-1D1B-4BFD-8092-EB03329FFBC2}">
      <dgm:prSet/>
      <dgm:spPr/>
      <dgm:t>
        <a:bodyPr/>
        <a:lstStyle/>
        <a:p>
          <a:endParaRPr lang="en-US"/>
        </a:p>
      </dgm:t>
    </dgm:pt>
    <dgm:pt modelId="{11F7F912-3493-46FF-8E22-9D1CBD5C2636}" type="pres">
      <dgm:prSet presAssocID="{4E2BD7F4-AD0B-4D41-BE2F-14CBC14B1190}" presName="Name0" presStyleCnt="0">
        <dgm:presLayoutVars>
          <dgm:dir/>
          <dgm:animLvl val="lvl"/>
          <dgm:resizeHandles val="exact"/>
        </dgm:presLayoutVars>
      </dgm:prSet>
      <dgm:spPr/>
    </dgm:pt>
    <dgm:pt modelId="{AA533BDB-131D-4A71-A8FE-ADAAAE4761A0}" type="pres">
      <dgm:prSet presAssocID="{11993087-A913-4E44-98AD-FB5898009094}" presName="composite" presStyleCnt="0"/>
      <dgm:spPr/>
    </dgm:pt>
    <dgm:pt modelId="{CA6A316B-6BDC-4C52-BA49-D979FE3566CB}" type="pres">
      <dgm:prSet presAssocID="{11993087-A913-4E44-98AD-FB5898009094}" presName="parTx" presStyleLbl="alignNode1" presStyleIdx="0" presStyleCnt="5" custLinFactNeighborX="-441" custLinFactNeighborY="460">
        <dgm:presLayoutVars>
          <dgm:chMax val="0"/>
          <dgm:chPref val="0"/>
        </dgm:presLayoutVars>
      </dgm:prSet>
      <dgm:spPr/>
    </dgm:pt>
    <dgm:pt modelId="{B180A79A-4EE0-4C3F-9779-4181715D93FC}" type="pres">
      <dgm:prSet presAssocID="{11993087-A913-4E44-98AD-FB5898009094}" presName="desTx" presStyleLbl="alignAccFollowNode1" presStyleIdx="0" presStyleCnt="5">
        <dgm:presLayoutVars/>
      </dgm:prSet>
      <dgm:spPr/>
    </dgm:pt>
    <dgm:pt modelId="{FE5B8D97-1218-4ED3-A8AF-E64112C9FBAD}" type="pres">
      <dgm:prSet presAssocID="{8473E83A-B9A7-4141-A91F-05B71B02D6E0}" presName="space" presStyleCnt="0"/>
      <dgm:spPr/>
    </dgm:pt>
    <dgm:pt modelId="{85DED9CD-3665-43E2-AA72-34AE5CDE5B5F}" type="pres">
      <dgm:prSet presAssocID="{91BF104E-62A5-4BF4-8939-CD674CA3E10B}" presName="composite" presStyleCnt="0"/>
      <dgm:spPr/>
    </dgm:pt>
    <dgm:pt modelId="{C21D6B65-29DC-4F27-9BB2-C8B2A74DE0B1}" type="pres">
      <dgm:prSet presAssocID="{91BF104E-62A5-4BF4-8939-CD674CA3E10B}" presName="parTx" presStyleLbl="alignNode1" presStyleIdx="1" presStyleCnt="5">
        <dgm:presLayoutVars>
          <dgm:chMax val="0"/>
          <dgm:chPref val="0"/>
        </dgm:presLayoutVars>
      </dgm:prSet>
      <dgm:spPr/>
    </dgm:pt>
    <dgm:pt modelId="{62BBDE8E-5467-40C4-859F-394A69B5AF73}" type="pres">
      <dgm:prSet presAssocID="{91BF104E-62A5-4BF4-8939-CD674CA3E10B}" presName="desTx" presStyleLbl="alignAccFollowNode1" presStyleIdx="1" presStyleCnt="5">
        <dgm:presLayoutVars/>
      </dgm:prSet>
      <dgm:spPr/>
    </dgm:pt>
    <dgm:pt modelId="{09EC0510-89A6-43A6-A772-9510C59445DF}" type="pres">
      <dgm:prSet presAssocID="{0010CDA4-3D30-4D7F-A565-E71608754638}" presName="space" presStyleCnt="0"/>
      <dgm:spPr/>
    </dgm:pt>
    <dgm:pt modelId="{2449B4E7-73B8-4768-AA3E-D2E2A618C937}" type="pres">
      <dgm:prSet presAssocID="{DDC08833-84EC-465F-8AD8-3E7288F7FB4E}" presName="composite" presStyleCnt="0"/>
      <dgm:spPr/>
    </dgm:pt>
    <dgm:pt modelId="{87BCEAE3-667E-42E6-9DF1-7755F7EDC56F}" type="pres">
      <dgm:prSet presAssocID="{DDC08833-84EC-465F-8AD8-3E7288F7FB4E}" presName="parTx" presStyleLbl="alignNode1" presStyleIdx="2" presStyleCnt="5">
        <dgm:presLayoutVars>
          <dgm:chMax val="0"/>
          <dgm:chPref val="0"/>
        </dgm:presLayoutVars>
      </dgm:prSet>
      <dgm:spPr/>
    </dgm:pt>
    <dgm:pt modelId="{28B0CEB4-932E-4FC1-8B32-823F64C81E89}" type="pres">
      <dgm:prSet presAssocID="{DDC08833-84EC-465F-8AD8-3E7288F7FB4E}" presName="desTx" presStyleLbl="alignAccFollowNode1" presStyleIdx="2" presStyleCnt="5" custScaleX="99805" custScaleY="100741" custLinFactNeighborY="522">
        <dgm:presLayoutVars/>
      </dgm:prSet>
      <dgm:spPr/>
    </dgm:pt>
    <dgm:pt modelId="{13FAF3C2-8997-41F9-A86F-9C767714D758}" type="pres">
      <dgm:prSet presAssocID="{0409C3EC-3895-4021-8FB5-166B48D90747}" presName="space" presStyleCnt="0"/>
      <dgm:spPr/>
    </dgm:pt>
    <dgm:pt modelId="{DBC20A99-FC8E-4045-9E69-3CEC4CE55D94}" type="pres">
      <dgm:prSet presAssocID="{4E4803DA-9B9F-44AE-9E55-EC1E0C6F1498}" presName="composite" presStyleCnt="0"/>
      <dgm:spPr/>
    </dgm:pt>
    <dgm:pt modelId="{5177E1FA-06C4-4EC9-A43C-D25089DDB165}" type="pres">
      <dgm:prSet presAssocID="{4E4803DA-9B9F-44AE-9E55-EC1E0C6F1498}" presName="parTx" presStyleLbl="alignNode1" presStyleIdx="3" presStyleCnt="5" custScaleX="101382" custScaleY="100000">
        <dgm:presLayoutVars>
          <dgm:chMax val="0"/>
          <dgm:chPref val="0"/>
        </dgm:presLayoutVars>
      </dgm:prSet>
      <dgm:spPr/>
    </dgm:pt>
    <dgm:pt modelId="{162F9B20-F50A-4A77-A6DA-927AE19D8788}" type="pres">
      <dgm:prSet presAssocID="{4E4803DA-9B9F-44AE-9E55-EC1E0C6F1498}" presName="desTx" presStyleLbl="alignAccFollowNode1" presStyleIdx="3" presStyleCnt="5" custScaleX="100000" custScaleY="100131">
        <dgm:presLayoutVars/>
      </dgm:prSet>
      <dgm:spPr/>
    </dgm:pt>
    <dgm:pt modelId="{C9700E31-BF8C-4D76-8159-D52000B3E7C8}" type="pres">
      <dgm:prSet presAssocID="{59697712-E318-4FAA-BF66-173317C2092D}" presName="space" presStyleCnt="0"/>
      <dgm:spPr/>
    </dgm:pt>
    <dgm:pt modelId="{4CCF2E5E-0357-4AE8-9820-FFE8792CACFD}" type="pres">
      <dgm:prSet presAssocID="{5B47893B-87E1-46C8-8C40-140766025847}" presName="composite" presStyleCnt="0"/>
      <dgm:spPr/>
    </dgm:pt>
    <dgm:pt modelId="{B0E34506-02FD-4AFD-8644-0C7936211D8D}" type="pres">
      <dgm:prSet presAssocID="{5B47893B-87E1-46C8-8C40-140766025847}" presName="parTx" presStyleLbl="alignNode1" presStyleIdx="4" presStyleCnt="5" custScaleX="161174" custScaleY="100586" custLinFactNeighborX="604" custLinFactNeighborY="4874">
        <dgm:presLayoutVars>
          <dgm:chMax val="0"/>
          <dgm:chPref val="0"/>
        </dgm:presLayoutVars>
      </dgm:prSet>
      <dgm:spPr/>
    </dgm:pt>
    <dgm:pt modelId="{B378DC1E-4479-42E8-9B3C-741D8E537413}" type="pres">
      <dgm:prSet presAssocID="{5B47893B-87E1-46C8-8C40-140766025847}" presName="desTx" presStyleLbl="alignAccFollowNode1" presStyleIdx="4" presStyleCnt="5" custScaleX="161928" custScaleY="99326" custLinFactNeighborX="593" custLinFactNeighborY="596">
        <dgm:presLayoutVars/>
      </dgm:prSet>
      <dgm:spPr/>
    </dgm:pt>
  </dgm:ptLst>
  <dgm:cxnLst>
    <dgm:cxn modelId="{5A463601-2EB7-4DA8-ABA1-5342A71FCF70}" type="presOf" srcId="{83A7603A-92AD-49B2-A8DA-E30ED4FFD957}" destId="{B378DC1E-4479-42E8-9B3C-741D8E537413}" srcOrd="0" destOrd="2" presId="urn:microsoft.com/office/officeart/2016/7/layout/HorizontalActionList"/>
    <dgm:cxn modelId="{ADDAB602-BA1A-47AD-A16F-37688493F53D}" srcId="{91BF104E-62A5-4BF4-8939-CD674CA3E10B}" destId="{66439A7B-11EC-4F58-B2DB-718D4139CE3A}" srcOrd="2" destOrd="0" parTransId="{EC3169DA-A032-446E-B385-F22816404AFC}" sibTransId="{2CEE7353-C34B-4622-B4D1-CBD98C3F52E8}"/>
    <dgm:cxn modelId="{604CB803-01CD-4029-8907-7FFA173C9AB1}" srcId="{4E4803DA-9B9F-44AE-9E55-EC1E0C6F1498}" destId="{58891433-43CD-4F01-9973-BCE9B9E0C3FE}" srcOrd="0" destOrd="0" parTransId="{6B2AE7B4-6BC9-49E5-A27C-57739312C4E4}" sibTransId="{3CBFEB3E-6513-469D-91F4-1AAC04C8F663}"/>
    <dgm:cxn modelId="{9467A104-2D22-4748-B751-FA5C4B0B6392}" srcId="{5B47893B-87E1-46C8-8C40-140766025847}" destId="{FE74EF43-EA2C-4B57-A6F3-4096C4A8A702}" srcOrd="0" destOrd="0" parTransId="{EC422EA2-F44B-4FCC-8A35-4F63BE4FBF07}" sibTransId="{E9B33A3A-C632-4656-B512-0EF213ED8F58}"/>
    <dgm:cxn modelId="{F2E1B204-93F8-49A4-BF11-9017F8B46217}" type="presOf" srcId="{11993087-A913-4E44-98AD-FB5898009094}" destId="{CA6A316B-6BDC-4C52-BA49-D979FE3566CB}" srcOrd="0" destOrd="0" presId="urn:microsoft.com/office/officeart/2016/7/layout/HorizontalActionList"/>
    <dgm:cxn modelId="{591E4F06-90BA-4300-BFA3-CB9E6472AB2F}" type="presOf" srcId="{64466ACE-DBE6-4273-BC2E-2E43FFEDDC2D}" destId="{162F9B20-F50A-4A77-A6DA-927AE19D8788}" srcOrd="0" destOrd="4" presId="urn:microsoft.com/office/officeart/2016/7/layout/HorizontalActionList"/>
    <dgm:cxn modelId="{341DBF07-E90C-4A97-A342-20C89C4D6FFE}" srcId="{4E4803DA-9B9F-44AE-9E55-EC1E0C6F1498}" destId="{81FCF42E-C05D-49EF-831E-452D664D2C32}" srcOrd="2" destOrd="0" parTransId="{ABA529DA-73E2-4DBA-81B0-28FD06B48108}" sibTransId="{6470F88D-1422-4203-B774-A891EF807F9C}"/>
    <dgm:cxn modelId="{F7A3A712-ABE5-4D30-822B-9207BBE2C6A0}" type="presOf" srcId="{852CC43A-43D7-4B0A-B55A-7734548BA8E1}" destId="{28B0CEB4-932E-4FC1-8B32-823F64C81E89}" srcOrd="0" destOrd="0" presId="urn:microsoft.com/office/officeart/2016/7/layout/HorizontalActionList"/>
    <dgm:cxn modelId="{BF5DEF19-3457-4FAF-A4FB-666653B08197}" srcId="{FE74EF43-EA2C-4B57-A6F3-4096C4A8A702}" destId="{83A7603A-92AD-49B2-A8DA-E30ED4FFD957}" srcOrd="1" destOrd="0" parTransId="{F5727487-EE1F-41A0-8AD6-CC49EFC91089}" sibTransId="{1C247C40-CC05-42F7-98F4-4DBA857579FA}"/>
    <dgm:cxn modelId="{E58A1427-4C32-4911-9BAA-C03B0D5D940F}" srcId="{11993087-A913-4E44-98AD-FB5898009094}" destId="{8440E9C5-A1E0-42C1-9004-3AFDA085EC22}" srcOrd="5" destOrd="0" parTransId="{635E07A4-F786-4138-ADF8-D8DA6B762A23}" sibTransId="{1C1B5093-86A1-4326-9D00-9121E810CB37}"/>
    <dgm:cxn modelId="{5A084429-5250-49A0-AED1-A26BACB0AE20}" type="presOf" srcId="{9BE1E83C-0C39-48CE-8E42-A419D123F564}" destId="{B180A79A-4EE0-4C3F-9779-4181715D93FC}" srcOrd="0" destOrd="3" presId="urn:microsoft.com/office/officeart/2016/7/layout/HorizontalActionList"/>
    <dgm:cxn modelId="{F2A37729-CF8D-4C1D-960E-17027BAA5893}" type="presOf" srcId="{D44B105E-55E9-4129-9CB0-235B2DF5B2DE}" destId="{B180A79A-4EE0-4C3F-9779-4181715D93FC}" srcOrd="0" destOrd="0" presId="urn:microsoft.com/office/officeart/2016/7/layout/HorizontalActionList"/>
    <dgm:cxn modelId="{66B7F22F-9FB1-4617-97E0-F44E4AC9D4A6}" srcId="{FE74EF43-EA2C-4B57-A6F3-4096C4A8A702}" destId="{D6BF4195-0E2B-4522-9596-E365BC086388}" srcOrd="2" destOrd="0" parTransId="{30FD2F44-8497-4F75-AC6E-36C1FDCD6DDE}" sibTransId="{C59C72B8-4450-42BF-B782-04ED02E0D56B}"/>
    <dgm:cxn modelId="{00AF8D31-99AD-4B8D-A506-F9AE16A31CE0}" type="presOf" srcId="{7C952021-4A42-4A70-99F6-F4ADF2B689C8}" destId="{28B0CEB4-932E-4FC1-8B32-823F64C81E89}" srcOrd="0" destOrd="2" presId="urn:microsoft.com/office/officeart/2016/7/layout/HorizontalActionList"/>
    <dgm:cxn modelId="{80AB3732-9579-461D-9C13-9BFC4C88F8E6}" srcId="{4E2BD7F4-AD0B-4D41-BE2F-14CBC14B1190}" destId="{11993087-A913-4E44-98AD-FB5898009094}" srcOrd="0" destOrd="0" parTransId="{90DA8094-9B2A-42B8-8FF1-C5567C855C57}" sibTransId="{8473E83A-B9A7-4141-A91F-05B71B02D6E0}"/>
    <dgm:cxn modelId="{48017A34-F1B0-4AF4-9189-7D91CC0B3731}" type="presOf" srcId="{8440E9C5-A1E0-42C1-9004-3AFDA085EC22}" destId="{B180A79A-4EE0-4C3F-9779-4181715D93FC}" srcOrd="0" destOrd="5" presId="urn:microsoft.com/office/officeart/2016/7/layout/HorizontalActionList"/>
    <dgm:cxn modelId="{49688D36-76DB-4F17-B4AA-FC3D08AD94F3}" srcId="{4E2BD7F4-AD0B-4D41-BE2F-14CBC14B1190}" destId="{5B47893B-87E1-46C8-8C40-140766025847}" srcOrd="4" destOrd="0" parTransId="{B4C8814B-9348-4CE9-BF1B-B9D3578EEFC2}" sibTransId="{150F7F39-25C7-49FD-96F5-1C783036E121}"/>
    <dgm:cxn modelId="{5A04D339-6D99-4CB9-A041-22D374FC8E45}" type="presOf" srcId="{4E2BD7F4-AD0B-4D41-BE2F-14CBC14B1190}" destId="{11F7F912-3493-46FF-8E22-9D1CBD5C2636}" srcOrd="0" destOrd="0" presId="urn:microsoft.com/office/officeart/2016/7/layout/HorizontalActionList"/>
    <dgm:cxn modelId="{46D0903E-A8B1-4467-8083-57F1A1E8910E}" type="presOf" srcId="{5B47893B-87E1-46C8-8C40-140766025847}" destId="{B0E34506-02FD-4AFD-8644-0C7936211D8D}" srcOrd="0" destOrd="0" presId="urn:microsoft.com/office/officeart/2016/7/layout/HorizontalActionList"/>
    <dgm:cxn modelId="{FA93655B-6B77-4A01-BC61-476DF7DCBDD8}" srcId="{FE74EF43-EA2C-4B57-A6F3-4096C4A8A702}" destId="{4632D73D-7861-4772-88F2-FE862B3F3AA9}" srcOrd="5" destOrd="0" parTransId="{FFE0AEB8-0EFD-44C1-82CD-AE96D6EB5E69}" sibTransId="{1D9C1FBF-968E-4A09-B56D-CD9680857BB0}"/>
    <dgm:cxn modelId="{A8A8055C-2756-4B94-AEA2-A27BA8E3A519}" type="presOf" srcId="{3730459B-5BD3-4471-BF1B-FD455C85658A}" destId="{B180A79A-4EE0-4C3F-9779-4181715D93FC}" srcOrd="0" destOrd="2" presId="urn:microsoft.com/office/officeart/2016/7/layout/HorizontalActionList"/>
    <dgm:cxn modelId="{99E4B160-7931-4261-97B0-96E2F8832578}" type="presOf" srcId="{66439A7B-11EC-4F58-B2DB-718D4139CE3A}" destId="{62BBDE8E-5467-40C4-859F-394A69B5AF73}" srcOrd="0" destOrd="2" presId="urn:microsoft.com/office/officeart/2016/7/layout/HorizontalActionList"/>
    <dgm:cxn modelId="{14718661-BF33-43D5-8761-2E311BEB2495}" srcId="{D6BF4195-0E2B-4522-9596-E365BC086388}" destId="{CA91A169-F86A-4B83-8419-AA4EBBDAE4AA}" srcOrd="0" destOrd="0" parTransId="{28CFA0CD-50FF-4E5E-8F91-DEA010732DA9}" sibTransId="{5316C86E-9AD8-4766-988F-68F97E239CC8}"/>
    <dgm:cxn modelId="{0A0C9564-E853-4266-9931-3EEBBB07CA27}" srcId="{FE74EF43-EA2C-4B57-A6F3-4096C4A8A702}" destId="{EE89FDB6-511F-4F7F-A248-3A580688C2FE}" srcOrd="0" destOrd="0" parTransId="{3D07287A-D5CD-40A4-ABCB-C0235ED9B66A}" sibTransId="{16252F25-DBB7-4603-BA78-889B11A9C9BF}"/>
    <dgm:cxn modelId="{0C020469-99FB-42D2-AA54-EE0F61FB8612}" type="presOf" srcId="{3C9DEF09-F411-40B1-8D61-CDC49058457B}" destId="{162F9B20-F50A-4A77-A6DA-927AE19D8788}" srcOrd="0" destOrd="1" presId="urn:microsoft.com/office/officeart/2016/7/layout/HorizontalActionList"/>
    <dgm:cxn modelId="{83F8394A-064E-4FCB-BD67-48656FB50483}" type="presOf" srcId="{8700434B-E251-4DB2-A9BE-E46818CEFD48}" destId="{B378DC1E-4479-42E8-9B3C-741D8E537413}" srcOrd="0" destOrd="7" presId="urn:microsoft.com/office/officeart/2016/7/layout/HorizontalActionList"/>
    <dgm:cxn modelId="{836BA06F-A292-4986-9E9F-927A483DD22A}" srcId="{FE74EF43-EA2C-4B57-A6F3-4096C4A8A702}" destId="{E9F5929E-22F7-40F5-ACB2-CEB21BDE928F}" srcOrd="3" destOrd="0" parTransId="{8012FE58-DFC1-4DDF-AC29-9688FB017B9D}" sibTransId="{66BA203F-EE71-43F5-977D-0AE7E533016B}"/>
    <dgm:cxn modelId="{EAB6D370-1D1B-4BFD-8092-EB03329FFBC2}" srcId="{D6BF4195-0E2B-4522-9596-E365BC086388}" destId="{3B85B7D0-CCC7-4427-9142-13CEBC0B4E21}" srcOrd="1" destOrd="0" parTransId="{BF38CD6C-72CB-4E74-B1F6-35758B4CCC71}" sibTransId="{9E5A545D-4676-4F8B-8F1D-F6ECE2992789}"/>
    <dgm:cxn modelId="{5DDF1551-4AB6-4402-9092-B6E78F95B04F}" srcId="{4E4803DA-9B9F-44AE-9E55-EC1E0C6F1498}" destId="{1A2AAA03-F5D8-448A-9927-A1446B9DB3AA}" srcOrd="3" destOrd="0" parTransId="{805F3FED-6A42-47FA-A688-25AEA8C3F96D}" sibTransId="{46EB7D18-EB36-4C15-B3A7-F614307B778C}"/>
    <dgm:cxn modelId="{F4875271-3AFD-48B7-BAA6-A53E8611281C}" type="presOf" srcId="{4E4803DA-9B9F-44AE-9E55-EC1E0C6F1498}" destId="{5177E1FA-06C4-4EC9-A43C-D25089DDB165}" srcOrd="0" destOrd="0" presId="urn:microsoft.com/office/officeart/2016/7/layout/HorizontalActionList"/>
    <dgm:cxn modelId="{FE963357-CA51-4CA1-A425-842E9AED394A}" type="presOf" srcId="{059EEA71-E932-4AB9-BCD8-7EC6F563A41C}" destId="{B180A79A-4EE0-4C3F-9779-4181715D93FC}" srcOrd="0" destOrd="6" presId="urn:microsoft.com/office/officeart/2016/7/layout/HorizontalActionList"/>
    <dgm:cxn modelId="{DE686577-B7F6-4444-94A4-53DA575A811A}" type="presOf" srcId="{86BA84B7-8438-460A-BA43-3DF05B0CF158}" destId="{B378DC1E-4479-42E8-9B3C-741D8E537413}" srcOrd="0" destOrd="9" presId="urn:microsoft.com/office/officeart/2016/7/layout/HorizontalActionList"/>
    <dgm:cxn modelId="{BA35B277-9C1A-41F1-926D-827D85E13344}" type="presOf" srcId="{E9F5929E-22F7-40F5-ACB2-CEB21BDE928F}" destId="{B378DC1E-4479-42E8-9B3C-741D8E537413}" srcOrd="0" destOrd="6" presId="urn:microsoft.com/office/officeart/2016/7/layout/HorizontalActionList"/>
    <dgm:cxn modelId="{6AF1FA7B-E852-4589-BF18-32761E264D41}" srcId="{11993087-A913-4E44-98AD-FB5898009094}" destId="{059EEA71-E932-4AB9-BCD8-7EC6F563A41C}" srcOrd="6" destOrd="0" parTransId="{77A01297-5D09-4B5A-9702-8F6BEA9AC78B}" sibTransId="{823C838F-1486-4BE8-BCE1-5E4C15AC132B}"/>
    <dgm:cxn modelId="{583A5180-C5CD-4E8C-8482-CD87FE9FBB53}" type="presOf" srcId="{3B85B7D0-CCC7-4427-9142-13CEBC0B4E21}" destId="{B378DC1E-4479-42E8-9B3C-741D8E537413}" srcOrd="0" destOrd="5" presId="urn:microsoft.com/office/officeart/2016/7/layout/HorizontalActionList"/>
    <dgm:cxn modelId="{22417485-0091-46E8-ADB5-80927804C6F4}" type="presOf" srcId="{4632D73D-7861-4772-88F2-FE862B3F3AA9}" destId="{B378DC1E-4479-42E8-9B3C-741D8E537413}" srcOrd="0" destOrd="8" presId="urn:microsoft.com/office/officeart/2016/7/layout/HorizontalActionList"/>
    <dgm:cxn modelId="{0775AA85-327F-46E3-AC76-1CC0B3C7FEFD}" type="presOf" srcId="{90A49EC0-B64B-4F82-805A-419E7C8BAF4A}" destId="{62BBDE8E-5467-40C4-859F-394A69B5AF73}" srcOrd="0" destOrd="0" presId="urn:microsoft.com/office/officeart/2016/7/layout/HorizontalActionList"/>
    <dgm:cxn modelId="{676F9388-BA24-4052-87B6-5CBFD78F86EB}" srcId="{11993087-A913-4E44-98AD-FB5898009094}" destId="{D44B105E-55E9-4129-9CB0-235B2DF5B2DE}" srcOrd="0" destOrd="0" parTransId="{C8315F62-8538-4C44-9801-C8A780B20A74}" sibTransId="{529911CF-1832-4BCD-BF7A-0CCE570DB9BB}"/>
    <dgm:cxn modelId="{89384E8A-7E57-469D-82D9-5D60036C73A4}" srcId="{4E4803DA-9B9F-44AE-9E55-EC1E0C6F1498}" destId="{64466ACE-DBE6-4273-BC2E-2E43FFEDDC2D}" srcOrd="4" destOrd="0" parTransId="{AD8A6963-36CD-4724-9E73-10154F4387CA}" sibTransId="{6F56F091-6A4B-402D-B71A-EA9A3E21F48F}"/>
    <dgm:cxn modelId="{B9CD6298-C2C4-46E7-92AD-79A81A1CCE53}" srcId="{91BF104E-62A5-4BF4-8939-CD674CA3E10B}" destId="{72DB8D3A-2CD3-4763-8A5C-63D6B6166164}" srcOrd="1" destOrd="0" parTransId="{345BF9D3-DD6D-41E2-814B-E8519931DC1C}" sibTransId="{475A840B-891D-41C2-BBFC-66BE4F34F755}"/>
    <dgm:cxn modelId="{A1BCFD99-6FD1-4D63-9276-715A19F511EF}" srcId="{4E4803DA-9B9F-44AE-9E55-EC1E0C6F1498}" destId="{3C9DEF09-F411-40B1-8D61-CDC49058457B}" srcOrd="1" destOrd="0" parTransId="{556E40B4-FC95-4F61-8D54-C04EB3DC7226}" sibTransId="{2BB12B19-C6B6-4D99-99F6-DD3100D927EC}"/>
    <dgm:cxn modelId="{839CB29A-5337-4EFC-B15B-E00C9AD0FBEF}" srcId="{4E2BD7F4-AD0B-4D41-BE2F-14CBC14B1190}" destId="{4E4803DA-9B9F-44AE-9E55-EC1E0C6F1498}" srcOrd="3" destOrd="0" parTransId="{6AE1497D-5EC7-414F-8E9C-EB3F345462F4}" sibTransId="{59697712-E318-4FAA-BF66-173317C2092D}"/>
    <dgm:cxn modelId="{60D3059E-41EA-4AB1-80A7-AE327A3019E7}" type="presOf" srcId="{81FCF42E-C05D-49EF-831E-452D664D2C32}" destId="{162F9B20-F50A-4A77-A6DA-927AE19D8788}" srcOrd="0" destOrd="2" presId="urn:microsoft.com/office/officeart/2016/7/layout/HorizontalActionList"/>
    <dgm:cxn modelId="{001B309E-D326-4E21-9856-EAC54313C709}" type="presOf" srcId="{FE74EF43-EA2C-4B57-A6F3-4096C4A8A702}" destId="{B378DC1E-4479-42E8-9B3C-741D8E537413}" srcOrd="0" destOrd="0" presId="urn:microsoft.com/office/officeart/2016/7/layout/HorizontalActionList"/>
    <dgm:cxn modelId="{92E20E9F-FFEA-468A-921D-54550A15CD77}" type="presOf" srcId="{CA91A169-F86A-4B83-8419-AA4EBBDAE4AA}" destId="{B378DC1E-4479-42E8-9B3C-741D8E537413}" srcOrd="0" destOrd="4" presId="urn:microsoft.com/office/officeart/2016/7/layout/HorizontalActionList"/>
    <dgm:cxn modelId="{294634A0-338F-453E-A878-EC7E6A273994}" srcId="{11993087-A913-4E44-98AD-FB5898009094}" destId="{3730459B-5BD3-4471-BF1B-FD455C85658A}" srcOrd="2" destOrd="0" parTransId="{5F16CD24-6F1F-429D-833A-A87BFB878313}" sibTransId="{35A81790-43EF-42D2-8713-F86EC8E8AEDA}"/>
    <dgm:cxn modelId="{025220A2-C02B-41F4-B628-E9F72D1F1A90}" type="presOf" srcId="{58891433-43CD-4F01-9973-BCE9B9E0C3FE}" destId="{162F9B20-F50A-4A77-A6DA-927AE19D8788}" srcOrd="0" destOrd="0" presId="urn:microsoft.com/office/officeart/2016/7/layout/HorizontalActionList"/>
    <dgm:cxn modelId="{4510DEA2-8F18-43D6-8581-656AC6743FF4}" srcId="{11993087-A913-4E44-98AD-FB5898009094}" destId="{9BE1E83C-0C39-48CE-8E42-A419D123F564}" srcOrd="3" destOrd="0" parTransId="{1297A320-1EC9-4D3A-B237-567C01AF9AE6}" sibTransId="{434986B6-3923-4A10-8D0C-0B65BD18C55C}"/>
    <dgm:cxn modelId="{591A17A3-2E35-4F14-864C-99D4CCEF016B}" srcId="{DDC08833-84EC-465F-8AD8-3E7288F7FB4E}" destId="{6F989B55-96E4-4DEE-B72C-C1464AD4BC6B}" srcOrd="1" destOrd="0" parTransId="{56213A16-612E-429F-BCC2-F108C95C7313}" sibTransId="{19ACADD1-5124-4E62-A120-B10936F8F10C}"/>
    <dgm:cxn modelId="{0CB3CAA3-20B7-4DD2-9F13-CD01363B970B}" type="presOf" srcId="{96923584-2FC4-4155-9F29-E6879A13C0B4}" destId="{B180A79A-4EE0-4C3F-9779-4181715D93FC}" srcOrd="0" destOrd="1" presId="urn:microsoft.com/office/officeart/2016/7/layout/HorizontalActionList"/>
    <dgm:cxn modelId="{8A5588A9-CC4D-4477-9226-ABD9C668AA39}" type="presOf" srcId="{0A0FD320-D502-459A-81DD-90DB70E8DDCE}" destId="{28B0CEB4-932E-4FC1-8B32-823F64C81E89}" srcOrd="0" destOrd="3" presId="urn:microsoft.com/office/officeart/2016/7/layout/HorizontalActionList"/>
    <dgm:cxn modelId="{8B478EAD-074F-4536-BCAB-52DCA8BF36EE}" srcId="{91BF104E-62A5-4BF4-8939-CD674CA3E10B}" destId="{90A49EC0-B64B-4F82-805A-419E7C8BAF4A}" srcOrd="0" destOrd="0" parTransId="{A838A934-2BC0-4C0C-B155-697682494178}" sibTransId="{3A8F8313-BD35-4132-A086-8E739AB1504E}"/>
    <dgm:cxn modelId="{ED2237AE-AD92-4620-87EA-D7458D978722}" type="presOf" srcId="{72DB8D3A-2CD3-4763-8A5C-63D6B6166164}" destId="{62BBDE8E-5467-40C4-859F-394A69B5AF73}" srcOrd="0" destOrd="1" presId="urn:microsoft.com/office/officeart/2016/7/layout/HorizontalActionList"/>
    <dgm:cxn modelId="{C22C85AE-B871-4833-841A-6983214A12DD}" srcId="{4E2BD7F4-AD0B-4D41-BE2F-14CBC14B1190}" destId="{DDC08833-84EC-465F-8AD8-3E7288F7FB4E}" srcOrd="2" destOrd="0" parTransId="{05C2B645-5FF6-4B98-96ED-95B8301F345A}" sibTransId="{0409C3EC-3895-4021-8FB5-166B48D90747}"/>
    <dgm:cxn modelId="{D25536B1-6AE6-4F1B-ACBE-5B3350F81DD8}" srcId="{4E2BD7F4-AD0B-4D41-BE2F-14CBC14B1190}" destId="{91BF104E-62A5-4BF4-8939-CD674CA3E10B}" srcOrd="1" destOrd="0" parTransId="{E8E0CA16-910A-4909-8EAF-ADB6092EDFE5}" sibTransId="{0010CDA4-3D30-4D7F-A565-E71608754638}"/>
    <dgm:cxn modelId="{18205FB2-4961-4131-9263-53FBFA293EE0}" type="presOf" srcId="{DDC08833-84EC-465F-8AD8-3E7288F7FB4E}" destId="{87BCEAE3-667E-42E6-9DF1-7755F7EDC56F}" srcOrd="0" destOrd="0" presId="urn:microsoft.com/office/officeart/2016/7/layout/HorizontalActionList"/>
    <dgm:cxn modelId="{E446AAB3-E61F-4E11-BD44-A59E549F2C6B}" srcId="{FE74EF43-EA2C-4B57-A6F3-4096C4A8A702}" destId="{8700434B-E251-4DB2-A9BE-E46818CEFD48}" srcOrd="4" destOrd="0" parTransId="{74A285AF-40E6-40C2-B405-8D95626C72A7}" sibTransId="{0A0D2991-FDA9-4CC4-9593-AC5129C4A48A}"/>
    <dgm:cxn modelId="{B30AB1B4-174F-44D7-9F81-755AA87579E5}" type="presOf" srcId="{EE89FDB6-511F-4F7F-A248-3A580688C2FE}" destId="{B378DC1E-4479-42E8-9B3C-741D8E537413}" srcOrd="0" destOrd="1" presId="urn:microsoft.com/office/officeart/2016/7/layout/HorizontalActionList"/>
    <dgm:cxn modelId="{C8D8F0BA-19A0-46AB-9A02-6B8CBE2CF752}" type="presOf" srcId="{D6BF4195-0E2B-4522-9596-E365BC086388}" destId="{B378DC1E-4479-42E8-9B3C-741D8E537413}" srcOrd="0" destOrd="3" presId="urn:microsoft.com/office/officeart/2016/7/layout/HorizontalActionList"/>
    <dgm:cxn modelId="{66E371BD-AAFD-46D9-83BB-4897F79F197E}" srcId="{91BF104E-62A5-4BF4-8939-CD674CA3E10B}" destId="{23A735BB-40DC-4C56-BB2C-643924BA3574}" srcOrd="3" destOrd="0" parTransId="{F5B39A4D-5612-456E-8DB9-1AE69083E56A}" sibTransId="{78ED5095-B95E-4036-9FF3-C21FD83AEAF9}"/>
    <dgm:cxn modelId="{F0E856BE-B4AB-4FA9-B241-2FEF9D5680AE}" type="presOf" srcId="{3FEBA7B4-590B-4166-B2C8-CE1E5255B028}" destId="{B180A79A-4EE0-4C3F-9779-4181715D93FC}" srcOrd="0" destOrd="7" presId="urn:microsoft.com/office/officeart/2016/7/layout/HorizontalActionList"/>
    <dgm:cxn modelId="{6DB2F3BE-1413-4C0D-BCC9-04782B7986D5}" type="presOf" srcId="{6F989B55-96E4-4DEE-B72C-C1464AD4BC6B}" destId="{28B0CEB4-932E-4FC1-8B32-823F64C81E89}" srcOrd="0" destOrd="1" presId="urn:microsoft.com/office/officeart/2016/7/layout/HorizontalActionList"/>
    <dgm:cxn modelId="{0EE23ACB-D7C6-47BB-92E9-EB00EFA3B1C3}" type="presOf" srcId="{91BF104E-62A5-4BF4-8939-CD674CA3E10B}" destId="{C21D6B65-29DC-4F27-9BB2-C8B2A74DE0B1}" srcOrd="0" destOrd="0" presId="urn:microsoft.com/office/officeart/2016/7/layout/HorizontalActionList"/>
    <dgm:cxn modelId="{E2BA89CD-B206-48DA-A297-B0B8BB64081A}" type="presOf" srcId="{1A2AAA03-F5D8-448A-9927-A1446B9DB3AA}" destId="{162F9B20-F50A-4A77-A6DA-927AE19D8788}" srcOrd="0" destOrd="3" presId="urn:microsoft.com/office/officeart/2016/7/layout/HorizontalActionList"/>
    <dgm:cxn modelId="{C3BD47CF-F776-4155-BACC-29D02F0FDD85}" srcId="{DDC08833-84EC-465F-8AD8-3E7288F7FB4E}" destId="{0A0FD320-D502-459A-81DD-90DB70E8DDCE}" srcOrd="3" destOrd="0" parTransId="{7F481957-1563-4CB7-B942-251C23ABE874}" sibTransId="{F6331F73-45DD-4242-886C-0A646D58AD7C}"/>
    <dgm:cxn modelId="{705DBAD2-B070-4E84-BEEC-DAFE79C213A2}" srcId="{DDC08833-84EC-465F-8AD8-3E7288F7FB4E}" destId="{852CC43A-43D7-4B0A-B55A-7734548BA8E1}" srcOrd="0" destOrd="0" parTransId="{8F4FB154-4F2E-44B3-9814-8A2D586E02FB}" sibTransId="{2571A254-1BBF-4B3F-9875-02A733CA1C6E}"/>
    <dgm:cxn modelId="{3B1FBDD7-6F4F-4F40-AAA6-9A8CC06D7267}" srcId="{11993087-A913-4E44-98AD-FB5898009094}" destId="{3FEBA7B4-590B-4166-B2C8-CE1E5255B028}" srcOrd="7" destOrd="0" parTransId="{F4CC2411-EAB9-4B8A-A202-76A892F4EC91}" sibTransId="{6BA48A8E-2B53-4D87-B971-7FFD40E1D084}"/>
    <dgm:cxn modelId="{3FD38CD8-7BAD-45FC-9684-3C75DD7E5EBA}" type="presOf" srcId="{303C3C8F-CAA8-4FDB-BB68-D2E3966B5ECD}" destId="{B180A79A-4EE0-4C3F-9779-4181715D93FC}" srcOrd="0" destOrd="4" presId="urn:microsoft.com/office/officeart/2016/7/layout/HorizontalActionList"/>
    <dgm:cxn modelId="{F1D632E3-86DB-465F-86C6-618764E10525}" srcId="{11993087-A913-4E44-98AD-FB5898009094}" destId="{303C3C8F-CAA8-4FDB-BB68-D2E3966B5ECD}" srcOrd="4" destOrd="0" parTransId="{8D67BE78-BDAC-462A-90D1-8860AD9CB104}" sibTransId="{649D4937-6F83-4CF0-B3A0-EA9B2D550C57}"/>
    <dgm:cxn modelId="{8FAE5FED-D7CB-454B-BE33-991932E3F570}" type="presOf" srcId="{23A735BB-40DC-4C56-BB2C-643924BA3574}" destId="{62BBDE8E-5467-40C4-859F-394A69B5AF73}" srcOrd="0" destOrd="3" presId="urn:microsoft.com/office/officeart/2016/7/layout/HorizontalActionList"/>
    <dgm:cxn modelId="{23A1DBF5-02C2-429D-BA7B-77CD3E4EEA88}" srcId="{11993087-A913-4E44-98AD-FB5898009094}" destId="{96923584-2FC4-4155-9F29-E6879A13C0B4}" srcOrd="1" destOrd="0" parTransId="{687E4BDC-AB7C-469C-A296-D5E70F8D2CF7}" sibTransId="{0E7A52DE-4069-4E1E-AAA1-1BCEC33B6DAD}"/>
    <dgm:cxn modelId="{71825AF6-77C9-4626-82AD-4A7355C18BC4}" srcId="{DDC08833-84EC-465F-8AD8-3E7288F7FB4E}" destId="{7C952021-4A42-4A70-99F6-F4ADF2B689C8}" srcOrd="2" destOrd="0" parTransId="{76F41417-4C7B-45E9-9367-69253D74E8E6}" sibTransId="{4A1A5E15-EEFD-4801-BA42-0F5371819627}"/>
    <dgm:cxn modelId="{C252CDFB-D78F-4DC8-8658-BD7C38007A78}" srcId="{FE74EF43-EA2C-4B57-A6F3-4096C4A8A702}" destId="{86BA84B7-8438-460A-BA43-3DF05B0CF158}" srcOrd="6" destOrd="0" parTransId="{C731AF4E-A84B-406E-A549-DFD6986480EB}" sibTransId="{36B6BB23-3596-4C59-8B8D-CDF8FA1CE544}"/>
    <dgm:cxn modelId="{40B83A56-5C45-4B9C-B805-4795C1CC1306}" type="presParOf" srcId="{11F7F912-3493-46FF-8E22-9D1CBD5C2636}" destId="{AA533BDB-131D-4A71-A8FE-ADAAAE4761A0}" srcOrd="0" destOrd="0" presId="urn:microsoft.com/office/officeart/2016/7/layout/HorizontalActionList"/>
    <dgm:cxn modelId="{C0EAB494-0ECC-4716-B006-342B2F5AC3D5}" type="presParOf" srcId="{AA533BDB-131D-4A71-A8FE-ADAAAE4761A0}" destId="{CA6A316B-6BDC-4C52-BA49-D979FE3566CB}" srcOrd="0" destOrd="0" presId="urn:microsoft.com/office/officeart/2016/7/layout/HorizontalActionList"/>
    <dgm:cxn modelId="{829FC4EE-3303-4496-8204-88858E1C78AA}" type="presParOf" srcId="{AA533BDB-131D-4A71-A8FE-ADAAAE4761A0}" destId="{B180A79A-4EE0-4C3F-9779-4181715D93FC}" srcOrd="1" destOrd="0" presId="urn:microsoft.com/office/officeart/2016/7/layout/HorizontalActionList"/>
    <dgm:cxn modelId="{337BB417-6FCD-4E4A-8BAD-CCFE4DC5FC4B}" type="presParOf" srcId="{11F7F912-3493-46FF-8E22-9D1CBD5C2636}" destId="{FE5B8D97-1218-4ED3-A8AF-E64112C9FBAD}" srcOrd="1" destOrd="0" presId="urn:microsoft.com/office/officeart/2016/7/layout/HorizontalActionList"/>
    <dgm:cxn modelId="{A8AA300C-91E5-49F3-A867-2DBE0B4ABEB5}" type="presParOf" srcId="{11F7F912-3493-46FF-8E22-9D1CBD5C2636}" destId="{85DED9CD-3665-43E2-AA72-34AE5CDE5B5F}" srcOrd="2" destOrd="0" presId="urn:microsoft.com/office/officeart/2016/7/layout/HorizontalActionList"/>
    <dgm:cxn modelId="{C322C8A7-1964-405F-8EF9-202EAA37569A}" type="presParOf" srcId="{85DED9CD-3665-43E2-AA72-34AE5CDE5B5F}" destId="{C21D6B65-29DC-4F27-9BB2-C8B2A74DE0B1}" srcOrd="0" destOrd="0" presId="urn:microsoft.com/office/officeart/2016/7/layout/HorizontalActionList"/>
    <dgm:cxn modelId="{9A1876E3-2632-4C44-B003-0DA6128236DF}" type="presParOf" srcId="{85DED9CD-3665-43E2-AA72-34AE5CDE5B5F}" destId="{62BBDE8E-5467-40C4-859F-394A69B5AF73}" srcOrd="1" destOrd="0" presId="urn:microsoft.com/office/officeart/2016/7/layout/HorizontalActionList"/>
    <dgm:cxn modelId="{39327C62-607F-4F6D-9824-CBD8A2510967}" type="presParOf" srcId="{11F7F912-3493-46FF-8E22-9D1CBD5C2636}" destId="{09EC0510-89A6-43A6-A772-9510C59445DF}" srcOrd="3" destOrd="0" presId="urn:microsoft.com/office/officeart/2016/7/layout/HorizontalActionList"/>
    <dgm:cxn modelId="{818112FD-A17E-4DC2-9FCA-4520763D5926}" type="presParOf" srcId="{11F7F912-3493-46FF-8E22-9D1CBD5C2636}" destId="{2449B4E7-73B8-4768-AA3E-D2E2A618C937}" srcOrd="4" destOrd="0" presId="urn:microsoft.com/office/officeart/2016/7/layout/HorizontalActionList"/>
    <dgm:cxn modelId="{22BF1C81-7B4F-48AA-BE0E-37E8CAF0D0A2}" type="presParOf" srcId="{2449B4E7-73B8-4768-AA3E-D2E2A618C937}" destId="{87BCEAE3-667E-42E6-9DF1-7755F7EDC56F}" srcOrd="0" destOrd="0" presId="urn:microsoft.com/office/officeart/2016/7/layout/HorizontalActionList"/>
    <dgm:cxn modelId="{CE7C9A2F-F1A2-470D-BA2F-F192DE3877F2}" type="presParOf" srcId="{2449B4E7-73B8-4768-AA3E-D2E2A618C937}" destId="{28B0CEB4-932E-4FC1-8B32-823F64C81E89}" srcOrd="1" destOrd="0" presId="urn:microsoft.com/office/officeart/2016/7/layout/HorizontalActionList"/>
    <dgm:cxn modelId="{438869AF-F198-4BF4-B8BA-0CF5B99CB539}" type="presParOf" srcId="{11F7F912-3493-46FF-8E22-9D1CBD5C2636}" destId="{13FAF3C2-8997-41F9-A86F-9C767714D758}" srcOrd="5" destOrd="0" presId="urn:microsoft.com/office/officeart/2016/7/layout/HorizontalActionList"/>
    <dgm:cxn modelId="{332753B6-C61C-4A24-AB68-F48A1C30FBD3}" type="presParOf" srcId="{11F7F912-3493-46FF-8E22-9D1CBD5C2636}" destId="{DBC20A99-FC8E-4045-9E69-3CEC4CE55D94}" srcOrd="6" destOrd="0" presId="urn:microsoft.com/office/officeart/2016/7/layout/HorizontalActionList"/>
    <dgm:cxn modelId="{494C6A1D-431A-42D4-8B75-A8A8850E846E}" type="presParOf" srcId="{DBC20A99-FC8E-4045-9E69-3CEC4CE55D94}" destId="{5177E1FA-06C4-4EC9-A43C-D25089DDB165}" srcOrd="0" destOrd="0" presId="urn:microsoft.com/office/officeart/2016/7/layout/HorizontalActionList"/>
    <dgm:cxn modelId="{882095FE-894D-44E0-9042-CB0704EAFF40}" type="presParOf" srcId="{DBC20A99-FC8E-4045-9E69-3CEC4CE55D94}" destId="{162F9B20-F50A-4A77-A6DA-927AE19D8788}" srcOrd="1" destOrd="0" presId="urn:microsoft.com/office/officeart/2016/7/layout/HorizontalActionList"/>
    <dgm:cxn modelId="{76995CB7-8157-48BB-968A-01F589217AE9}" type="presParOf" srcId="{11F7F912-3493-46FF-8E22-9D1CBD5C2636}" destId="{C9700E31-BF8C-4D76-8159-D52000B3E7C8}" srcOrd="7" destOrd="0" presId="urn:microsoft.com/office/officeart/2016/7/layout/HorizontalActionList"/>
    <dgm:cxn modelId="{9C607003-AC4C-4EF7-A47B-0FE244FF5DC4}" type="presParOf" srcId="{11F7F912-3493-46FF-8E22-9D1CBD5C2636}" destId="{4CCF2E5E-0357-4AE8-9820-FFE8792CACFD}" srcOrd="8" destOrd="0" presId="urn:microsoft.com/office/officeart/2016/7/layout/HorizontalActionList"/>
    <dgm:cxn modelId="{7BF8B1B5-AC09-4B7E-BF15-4037C9BD99FE}" type="presParOf" srcId="{4CCF2E5E-0357-4AE8-9820-FFE8792CACFD}" destId="{B0E34506-02FD-4AFD-8644-0C7936211D8D}" srcOrd="0" destOrd="0" presId="urn:microsoft.com/office/officeart/2016/7/layout/HorizontalActionList"/>
    <dgm:cxn modelId="{CC015162-7A7F-4C71-BD87-9E2D9479F19A}" type="presParOf" srcId="{4CCF2E5E-0357-4AE8-9820-FFE8792CACFD}" destId="{B378DC1E-4479-42E8-9B3C-741D8E53741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A316B-6BDC-4C52-BA49-D979FE3566CB}">
      <dsp:nvSpPr>
        <dsp:cNvPr id="0" name=""/>
        <dsp:cNvSpPr/>
      </dsp:nvSpPr>
      <dsp:spPr>
        <a:xfrm>
          <a:off x="5725" y="323031"/>
          <a:ext cx="2003168" cy="600950"/>
        </a:xfrm>
        <a:prstGeom prst="rect">
          <a:avLst/>
        </a:prstGeom>
        <a:solidFill>
          <a:schemeClr val="accent6"/>
        </a:solidFill>
        <a:ln w="6350" cap="flat" cmpd="sng" algn="ctr">
          <a:noFill/>
          <a:prstDash val="solid"/>
          <a:miter lim="800000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295" tIns="158295" rIns="158295" bIns="15829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Determine</a:t>
          </a:r>
        </a:p>
      </dsp:txBody>
      <dsp:txXfrm>
        <a:off x="5725" y="323031"/>
        <a:ext cx="2003168" cy="600950"/>
      </dsp:txXfrm>
    </dsp:sp>
    <dsp:sp modelId="{B180A79A-4EE0-4C3F-9779-4181715D93FC}">
      <dsp:nvSpPr>
        <dsp:cNvPr id="0" name=""/>
        <dsp:cNvSpPr/>
      </dsp:nvSpPr>
      <dsp:spPr>
        <a:xfrm>
          <a:off x="14559" y="921218"/>
          <a:ext cx="2003168" cy="5235588"/>
        </a:xfrm>
        <a:prstGeom prst="rect">
          <a:avLst/>
        </a:prstGeom>
        <a:solidFill>
          <a:schemeClr val="bg2">
            <a:alpha val="90000"/>
          </a:schemeClr>
        </a:solidFill>
        <a:ln w="6350" cap="flat" cmpd="sng" algn="ctr">
          <a:noFill/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869" tIns="197869" rIns="197869" bIns="197869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u="none" kern="1200" dirty="0"/>
            <a:t>Determine your Fellowship readiness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b="1" i="1" u="none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LEARN</a:t>
          </a:r>
          <a:r>
            <a:rPr lang="en-US" sz="1100" kern="1200" dirty="0"/>
            <a:t> about the diverse functional areas within the pharmaceutical industry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RESEARCH</a:t>
          </a:r>
          <a:r>
            <a:rPr lang="en-US" sz="1100" kern="1200" dirty="0"/>
            <a:t> programs, company products/pipeline, vision, mission, core value statements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ALIGN</a:t>
          </a:r>
          <a:r>
            <a:rPr lang="en-US" sz="1100" kern="1200" dirty="0"/>
            <a:t> your interest and skills with program/ company expertise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BUILD</a:t>
          </a:r>
          <a:r>
            <a:rPr lang="en-US" sz="1100" kern="1200" dirty="0"/>
            <a:t> your experiences and resume/CV to be a competitive Fellowship candidate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ARTICULATE</a:t>
          </a:r>
          <a:r>
            <a:rPr lang="en-US" sz="1100" kern="1200" dirty="0"/>
            <a:t> transferrable skills from your professional/work experiences to Fellowship roles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SEEK</a:t>
          </a:r>
          <a:r>
            <a:rPr lang="en-US" sz="1100" kern="1200" dirty="0"/>
            <a:t> guidance from network connections for your CV and </a:t>
          </a:r>
          <a:r>
            <a:rPr lang="en-US" sz="1100" kern="1200" dirty="0" err="1"/>
            <a:t>LOI</a:t>
          </a:r>
          <a:r>
            <a:rPr lang="en-US" sz="1100" kern="1200" dirty="0"/>
            <a:t> development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IDENTIFY</a:t>
          </a:r>
          <a:r>
            <a:rPr lang="en-US" sz="1100" kern="1200" dirty="0"/>
            <a:t> who will write your </a:t>
          </a:r>
          <a:r>
            <a:rPr lang="en-US" sz="1100" kern="1200" dirty="0" err="1"/>
            <a:t>LORs</a:t>
          </a:r>
          <a:endParaRPr lang="en-US" sz="1100" kern="1200" dirty="0"/>
        </a:p>
      </dsp:txBody>
      <dsp:txXfrm>
        <a:off x="14559" y="921218"/>
        <a:ext cx="2003168" cy="5235588"/>
      </dsp:txXfrm>
    </dsp:sp>
    <dsp:sp modelId="{C21D6B65-29DC-4F27-9BB2-C8B2A74DE0B1}">
      <dsp:nvSpPr>
        <dsp:cNvPr id="0" name=""/>
        <dsp:cNvSpPr/>
      </dsp:nvSpPr>
      <dsp:spPr>
        <a:xfrm>
          <a:off x="2125517" y="320267"/>
          <a:ext cx="2003168" cy="600950"/>
        </a:xfrm>
        <a:prstGeom prst="rect">
          <a:avLst/>
        </a:prstGeom>
        <a:solidFill>
          <a:schemeClr val="accent5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95" tIns="158295" rIns="158295" bIns="15829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&amp; Engage</a:t>
          </a:r>
        </a:p>
      </dsp:txBody>
      <dsp:txXfrm>
        <a:off x="2125517" y="320267"/>
        <a:ext cx="2003168" cy="600950"/>
      </dsp:txXfrm>
    </dsp:sp>
    <dsp:sp modelId="{62BBDE8E-5467-40C4-859F-394A69B5AF73}">
      <dsp:nvSpPr>
        <dsp:cNvPr id="0" name=""/>
        <dsp:cNvSpPr/>
      </dsp:nvSpPr>
      <dsp:spPr>
        <a:xfrm>
          <a:off x="2125517" y="921218"/>
          <a:ext cx="2003168" cy="5235588"/>
        </a:xfrm>
        <a:prstGeom prst="rect">
          <a:avLst/>
        </a:prstGeom>
        <a:solidFill>
          <a:schemeClr val="bg2">
            <a:alpha val="90000"/>
          </a:schemeClr>
        </a:solidFill>
        <a:ln w="6350" cap="flat" cmpd="sng" algn="ctr">
          <a:noFill/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869" tIns="197869" rIns="197869" bIns="197869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u="none" kern="1200" dirty="0"/>
            <a:t>Identify &amp; engage with programs &amp; companies through Fellowship recruitment events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IDENTIFY</a:t>
          </a:r>
          <a:r>
            <a:rPr lang="en-US" sz="1150" kern="1200" dirty="0"/>
            <a:t> program/ company websites (application timelines, company brochures)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MONITOR</a:t>
          </a:r>
          <a:r>
            <a:rPr lang="en-US" sz="1150" kern="1200" dirty="0"/>
            <a:t> program-specific websites and social media platforms regularly (for recruitment process and any updates)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ORGANIZE</a:t>
          </a:r>
          <a:r>
            <a:rPr lang="en-US" sz="1150" kern="1200" dirty="0"/>
            <a:t> your schedule to attend local campus visits, virtual webinars, local and national meetings/conferences with recruitment focus/ presence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NETWORK </a:t>
          </a:r>
          <a:r>
            <a:rPr lang="en-US" sz="1150" b="0" kern="1200" dirty="0"/>
            <a:t>with other students and pharmacists who are within your area of interest</a:t>
          </a:r>
          <a:endParaRPr lang="en-US" sz="1150" b="1" kern="1200" dirty="0"/>
        </a:p>
      </dsp:txBody>
      <dsp:txXfrm>
        <a:off x="2125517" y="921218"/>
        <a:ext cx="2003168" cy="5235588"/>
      </dsp:txXfrm>
    </dsp:sp>
    <dsp:sp modelId="{87BCEAE3-667E-42E6-9DF1-7755F7EDC56F}">
      <dsp:nvSpPr>
        <dsp:cNvPr id="0" name=""/>
        <dsp:cNvSpPr/>
      </dsp:nvSpPr>
      <dsp:spPr>
        <a:xfrm>
          <a:off x="4236475" y="310568"/>
          <a:ext cx="2003168" cy="600950"/>
        </a:xfrm>
        <a:prstGeom prst="rect">
          <a:avLst/>
        </a:prstGeom>
        <a:solidFill>
          <a:srgbClr val="002060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95" tIns="158295" rIns="158295" bIns="15829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Submit</a:t>
          </a:r>
        </a:p>
      </dsp:txBody>
      <dsp:txXfrm>
        <a:off x="4236475" y="310568"/>
        <a:ext cx="2003168" cy="600950"/>
      </dsp:txXfrm>
    </dsp:sp>
    <dsp:sp modelId="{28B0CEB4-932E-4FC1-8B32-823F64C81E89}">
      <dsp:nvSpPr>
        <dsp:cNvPr id="0" name=""/>
        <dsp:cNvSpPr/>
      </dsp:nvSpPr>
      <dsp:spPr>
        <a:xfrm>
          <a:off x="4238426" y="919451"/>
          <a:ext cx="1997314" cy="5274383"/>
        </a:xfrm>
        <a:prstGeom prst="rect">
          <a:avLst/>
        </a:prstGeom>
        <a:solidFill>
          <a:schemeClr val="bg2">
            <a:alpha val="90000"/>
          </a:schemeClr>
        </a:solidFill>
        <a:ln w="6350" cap="flat" cmpd="sng" algn="ctr">
          <a:noFill/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676" tIns="197676" rIns="197676" bIns="197676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i="1" u="none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u="none" kern="1200" dirty="0"/>
            <a:t>Submit your application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DETERMINE</a:t>
          </a:r>
          <a:r>
            <a:rPr lang="en-US" sz="1150" kern="1200" dirty="0"/>
            <a:t> application portal opening date for preferred programs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PROACTIVELY IDENTIFY </a:t>
          </a:r>
          <a:r>
            <a:rPr lang="en-US" sz="1150" kern="1200" dirty="0"/>
            <a:t>program specific requirements (</a:t>
          </a:r>
          <a:r>
            <a:rPr lang="en-US" sz="1150" kern="1200" dirty="0" err="1"/>
            <a:t>LOIs</a:t>
          </a:r>
          <a:r>
            <a:rPr lang="en-US" sz="1150" kern="1200" dirty="0"/>
            <a:t> and </a:t>
          </a:r>
          <a:r>
            <a:rPr lang="en-US" sz="1150" kern="1200" dirty="0" err="1"/>
            <a:t>LORs</a:t>
          </a:r>
          <a:r>
            <a:rPr lang="en-US" sz="1150" kern="1200" dirty="0"/>
            <a:t>)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SUBMIT</a:t>
          </a:r>
          <a:r>
            <a:rPr lang="en-US" sz="1150" kern="1200" dirty="0"/>
            <a:t> applications </a:t>
          </a:r>
          <a:r>
            <a:rPr lang="en-US" sz="1150" u="sng" kern="1200" dirty="0"/>
            <a:t>early</a:t>
          </a:r>
          <a:r>
            <a:rPr lang="en-US" sz="1150" kern="1200" dirty="0"/>
            <a:t> for programs with active application/rolling review; waiting for deadlines to submit may disadvantage your candidacy for such programs</a:t>
          </a:r>
        </a:p>
      </dsp:txBody>
      <dsp:txXfrm>
        <a:off x="4238426" y="919451"/>
        <a:ext cx="1997314" cy="5274383"/>
      </dsp:txXfrm>
    </dsp:sp>
    <dsp:sp modelId="{5177E1FA-06C4-4EC9-A43C-D25089DDB165}">
      <dsp:nvSpPr>
        <dsp:cNvPr id="0" name=""/>
        <dsp:cNvSpPr/>
      </dsp:nvSpPr>
      <dsp:spPr>
        <a:xfrm>
          <a:off x="6347432" y="318552"/>
          <a:ext cx="2030852" cy="600950"/>
        </a:xfrm>
        <a:prstGeom prst="rect">
          <a:avLst/>
        </a:prstGeom>
        <a:solidFill>
          <a:schemeClr val="accent3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95" tIns="158295" rIns="158295" bIns="15829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Prepare</a:t>
          </a:r>
        </a:p>
      </dsp:txBody>
      <dsp:txXfrm>
        <a:off x="6347432" y="318552"/>
        <a:ext cx="2030852" cy="600950"/>
      </dsp:txXfrm>
    </dsp:sp>
    <dsp:sp modelId="{162F9B20-F50A-4A77-A6DA-927AE19D8788}">
      <dsp:nvSpPr>
        <dsp:cNvPr id="0" name=""/>
        <dsp:cNvSpPr/>
      </dsp:nvSpPr>
      <dsp:spPr>
        <a:xfrm>
          <a:off x="6361274" y="916074"/>
          <a:ext cx="2003168" cy="5242446"/>
        </a:xfrm>
        <a:prstGeom prst="rect">
          <a:avLst/>
        </a:prstGeom>
        <a:solidFill>
          <a:schemeClr val="bg2">
            <a:alpha val="90000"/>
          </a:schemeClr>
        </a:solidFill>
        <a:ln w="6350" cap="flat" cmpd="sng" algn="ctr">
          <a:noFill/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869" tIns="197869" rIns="197869" bIns="197869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u="none" kern="1200" dirty="0"/>
            <a:t>Prepare for initial application screening and advanced round interviews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i="1" u="none" kern="1200" dirty="0"/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PLAN AHEAD </a:t>
          </a:r>
          <a:r>
            <a:rPr lang="en-US" sz="1150" kern="1200" dirty="0"/>
            <a:t>to discuss potential absences from </a:t>
          </a:r>
          <a:r>
            <a:rPr lang="en-US" sz="1150" kern="1200" dirty="0" err="1"/>
            <a:t>APPE</a:t>
          </a:r>
          <a:r>
            <a:rPr lang="en-US" sz="1150" kern="1200" dirty="0"/>
            <a:t> rotations and ensure compliance with school policies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DEVOTE</a:t>
          </a:r>
          <a:r>
            <a:rPr lang="en-US" sz="1150" kern="1200" dirty="0"/>
            <a:t> extensive time/ resources/guidance for interview preparation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APPLY</a:t>
          </a:r>
          <a:r>
            <a:rPr lang="en-US" sz="1150" kern="1200" dirty="0"/>
            <a:t> Fellowship readiness preparation to interviews </a:t>
          </a:r>
        </a:p>
        <a:p>
          <a:pPr marL="0" lvl="0" indent="0" algn="l" defTabSz="511175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150" b="1" kern="1200" dirty="0"/>
            <a:t>CLARIFY</a:t>
          </a:r>
          <a:r>
            <a:rPr lang="en-US" sz="1150" kern="1200" dirty="0"/>
            <a:t> expectations for ASHP Midyear and/or final/onsite interviews</a:t>
          </a:r>
        </a:p>
      </dsp:txBody>
      <dsp:txXfrm>
        <a:off x="6361274" y="916074"/>
        <a:ext cx="2003168" cy="5242446"/>
      </dsp:txXfrm>
    </dsp:sp>
    <dsp:sp modelId="{B0E34506-02FD-4AFD-8644-0C7936211D8D}">
      <dsp:nvSpPr>
        <dsp:cNvPr id="0" name=""/>
        <dsp:cNvSpPr/>
      </dsp:nvSpPr>
      <dsp:spPr>
        <a:xfrm>
          <a:off x="8505725" y="315615"/>
          <a:ext cx="3228586" cy="600950"/>
        </a:xfrm>
        <a:prstGeom prst="rect">
          <a:avLst/>
        </a:prstGeom>
        <a:solidFill>
          <a:srgbClr val="7030A0"/>
        </a:solidFill>
        <a:ln>
          <a:noFill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95" tIns="158295" rIns="158295" bIns="15829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Navigate</a:t>
          </a:r>
        </a:p>
      </dsp:txBody>
      <dsp:txXfrm>
        <a:off x="8505725" y="315615"/>
        <a:ext cx="3228586" cy="600950"/>
      </dsp:txXfrm>
    </dsp:sp>
    <dsp:sp modelId="{B378DC1E-4479-42E8-9B3C-741D8E537413}">
      <dsp:nvSpPr>
        <dsp:cNvPr id="0" name=""/>
        <dsp:cNvSpPr/>
      </dsp:nvSpPr>
      <dsp:spPr>
        <a:xfrm>
          <a:off x="8497953" y="852709"/>
          <a:ext cx="3243690" cy="5370092"/>
        </a:xfrm>
        <a:prstGeom prst="rect">
          <a:avLst/>
        </a:prstGeom>
        <a:solidFill>
          <a:schemeClr val="bg2">
            <a:alpha val="90000"/>
          </a:schemeClr>
        </a:solidFill>
        <a:ln w="6350" cap="flat" cmpd="sng" algn="ctr">
          <a:noFill/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7869" tIns="197869" rIns="197869" bIns="197869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u="none" kern="1200" dirty="0"/>
            <a:t>Navigate final round interview and Fellowship offer process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i="1" u="none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The pool of final round candidates can vary in size, never assume you are #1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Programs/companies may identify you as their “finalist” or “top choice” candidate, but this is NOT an offer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The </a:t>
          </a:r>
          <a:r>
            <a:rPr lang="en-US" sz="1100" kern="1200" dirty="0" err="1"/>
            <a:t>AIFA</a:t>
          </a:r>
          <a:r>
            <a:rPr lang="en-US" sz="1100" kern="1200" dirty="0"/>
            <a:t> consensus offer date is the </a:t>
          </a:r>
          <a:r>
            <a:rPr lang="en-US" sz="1100" i="1" kern="1200" dirty="0"/>
            <a:t>earliest</a:t>
          </a:r>
          <a:r>
            <a:rPr lang="en-US" sz="1100" kern="1200" dirty="0"/>
            <a:t> date programs can make an offer, either verbal or written </a:t>
          </a:r>
        </a:p>
        <a:p>
          <a:pPr marL="171450" lvl="2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The 2023-24 AIFA consensus first offer date is December 13, 2023</a:t>
          </a:r>
        </a:p>
        <a:p>
          <a:pPr marL="171450" lvl="2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AIFA affiliated (and some non-AIFA) programs incorporate a decision grace period of at least 48 hours to accept/decline an offer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It is acceptable to seek updates on your application status from your preferred programs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You should only consider offers for your top choice programs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/>
            <a:t>Once you accept an offer (either verbal or written), you are expected to honor your commitment to that program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kern="1200" dirty="0" err="1"/>
            <a:t>AIFA</a:t>
          </a:r>
          <a:r>
            <a:rPr lang="en-US" sz="1100" kern="1200" dirty="0"/>
            <a:t> programs are unable to “match” early offers from non-</a:t>
          </a:r>
          <a:r>
            <a:rPr lang="en-US" sz="1100" kern="1200" dirty="0" err="1"/>
            <a:t>AIFA</a:t>
          </a:r>
          <a:r>
            <a:rPr lang="en-US" sz="1100" kern="1200" dirty="0"/>
            <a:t> programs, but </a:t>
          </a:r>
          <a:r>
            <a:rPr lang="en-US" sz="1100" kern="1200" dirty="0" err="1"/>
            <a:t>AIFA</a:t>
          </a:r>
          <a:r>
            <a:rPr lang="en-US" sz="1100" kern="1200" dirty="0"/>
            <a:t> affiliated programs continue to increase and are united on first offer date to support the best program fit for candidates </a:t>
          </a:r>
        </a:p>
      </dsp:txBody>
      <dsp:txXfrm>
        <a:off x="8497953" y="852709"/>
        <a:ext cx="3243690" cy="5370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FB7053C-48E8-4233-9967-FC02C5EEC9FB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6A6008D-26F9-49BD-A9BD-1AFA488D1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AIFA</a:t>
            </a:r>
            <a:r>
              <a:rPr lang="en-US" dirty="0"/>
              <a:t> folded in 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6008D-26F9-49BD-A9BD-1AFA488D1E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0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Opens up to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6008D-26F9-49BD-A9BD-1AFA488D1E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0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0579-A924-3EF6-E344-D37FC4109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FFB12-29AD-58AF-1094-C0EDD56F8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6FAB-FC4D-7709-BA20-1A40F429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BA9DE-10C6-E7E3-2B75-38A3000A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0B62-824D-AA38-0395-BB1333CB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3748-351A-AEC8-1D9F-D5D000A2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3681F-B7A3-B413-655A-754543EC4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B32CC-C924-C6C9-20D3-C4864EE5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0D4A2-C9AC-AB97-1112-AFC75196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4911E-A47F-C877-D4B8-E39F2112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2F2E5-2D34-A814-9483-0695104FF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A17C2-E488-3D69-2819-6C7050E8E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5B10-AC47-C816-3525-FE56C3A3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7217F-FCF2-0170-30AA-EA562C03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411D6-95D8-003F-AA6C-4D1F6DB3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4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6" indent="0" algn="ctr">
              <a:buNone/>
              <a:defRPr sz="2800"/>
            </a:lvl2pPr>
            <a:lvl3pPr marL="914411" indent="0" algn="ctr">
              <a:buNone/>
              <a:defRPr sz="2400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79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0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5" y="767419"/>
            <a:ext cx="10780777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1" y="4204209"/>
            <a:ext cx="9226297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7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1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6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7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7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10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10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57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5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1" cy="3126987"/>
          </a:xfrm>
        </p:spPr>
        <p:txBody>
          <a:bodyPr>
            <a:normAutofit/>
          </a:bodyPr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0C97-B951-CC80-237E-46247800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319CC-FE05-AD24-84F1-18C92E11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7DF06-DD32-737C-DF6C-FCBD0802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354F9-E9E0-3B07-E1A5-3852AB3A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528D7-B869-80A4-EED9-EA9659FC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8"/>
            <a:ext cx="10780777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6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4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76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4A018-E31A-39DA-6AB3-5B785509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9C10-FFCD-233A-36C6-48452E5C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B0293-7D2F-7827-FDAD-2C486F90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DE4EC-6DD4-71FA-1ED6-F0F34D93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927C5-A60D-5447-CD48-11C23B34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9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A3DF-CC5E-1D62-F5C9-D27B33E7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78A4-5456-25BA-8361-8CAC3D6AB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9C6BC-8902-DB22-039E-B38129A6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813B0-DC70-99C2-1A19-D1478229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3E7FE-6B5D-91BF-776B-6FDBEF5C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9976F-9754-9E2E-DA3D-04E9468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CDA1-A86C-2102-8161-C226D7C4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9E419-627C-0DC2-B3EE-FE6909A4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B0AFC-EB01-C69F-E117-4A1D640BA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77296-4B15-9197-422C-54A1D8229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8D6F2-405D-E30C-31FA-5E6A6F036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AD730-E6F7-04CD-517B-D9535BAE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8A6C2-9B04-06F8-AF47-F902B581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4CE93-396A-330B-7BDC-378EA53D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5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D030-9AF7-F429-9114-00E23813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4B42E-D48F-FFF0-1E8F-B89498FA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D116F-9A38-904E-8A12-05B3B7F7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773B4-5481-70E6-C339-3891D168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356DA-49D5-EA2A-A05E-E67094B7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1154A-FF3E-EA2A-2C27-F69D0A2C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E6D63-2310-BB6A-39F3-2856B9F6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3C8F-0329-1809-B2EA-A1E5C66C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F51F0-F23F-11ED-6CB6-4A216891F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90927-33AB-3D82-9A46-78D520617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65E5-2F57-5B0E-C58B-3A371182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33138-8F80-F34B-1DA5-E9A8332A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CF5DD-780A-4469-603C-F29D24DF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6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E79C-6CC0-E550-67ED-940646BC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C8528-2340-B9C8-95A6-73477B179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427C3-0836-372F-4F40-9DF153CA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0E8BC-5E9C-B010-3A69-3C4F50A0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F2E63-A157-DA2C-232A-B76FF128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1D6AE-0D81-E22B-7145-E6F24319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127AF-996E-10C4-6546-19675806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06B88-3F12-E401-B569-CA7511922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92C48-3AEA-39E2-0FAE-F25E15736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FF3D-8B32-4FD6-5F6A-D907A3AA6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26A1D-A9BA-E890-9F16-A30E7BBE8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1"/>
            <a:ext cx="1075372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2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35394A3-C452-954F-A742-3877830EDFD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2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5" y="5876413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4A81A69-559F-CB45-BD29-68859DFA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11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7" indent="-342905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7" indent="-548647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70" indent="-822970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94" indent="-1097294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15" indent="-228603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18" indent="-228603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20" indent="-228603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23" indent="-228603" algn="l" defTabSz="914411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A9C6802-4C74-A221-E292-6EDF04C5556C}"/>
              </a:ext>
            </a:extLst>
          </p:cNvPr>
          <p:cNvSpPr/>
          <p:nvPr/>
        </p:nvSpPr>
        <p:spPr>
          <a:xfrm>
            <a:off x="6969735" y="2411656"/>
            <a:ext cx="4195443" cy="768374"/>
          </a:xfrm>
          <a:prstGeom prst="rect">
            <a:avLst/>
          </a:prstGeom>
          <a:solidFill>
            <a:srgbClr val="0070C0">
              <a:alpha val="68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Core Values 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Integrity, Mentorship, Diversity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8B3F579-D24B-0F65-5DF7-6B41D2AB7887}"/>
              </a:ext>
            </a:extLst>
          </p:cNvPr>
          <p:cNvSpPr/>
          <p:nvPr/>
        </p:nvSpPr>
        <p:spPr>
          <a:xfrm>
            <a:off x="6969735" y="3226556"/>
            <a:ext cx="4200525" cy="1109945"/>
          </a:xfrm>
          <a:prstGeom prst="rect">
            <a:avLst/>
          </a:prstGeom>
          <a:solidFill>
            <a:srgbClr val="00B050">
              <a:alpha val="6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Vision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Create a recruitment process that allows for robust identification of talent and supports candidate choice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3A93E4-5161-80A0-296B-BA7FD95BF507}"/>
              </a:ext>
            </a:extLst>
          </p:cNvPr>
          <p:cNvSpPr/>
          <p:nvPr/>
        </p:nvSpPr>
        <p:spPr>
          <a:xfrm>
            <a:off x="6964653" y="4412811"/>
            <a:ext cx="4205607" cy="1475470"/>
          </a:xfrm>
          <a:prstGeom prst="rect">
            <a:avLst/>
          </a:prstGeom>
          <a:solidFill>
            <a:schemeClr val="accent2">
              <a:lumMod val="50000"/>
              <a:alpha val="6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Mission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Facilitate collaboration among postgraduate industry-affiliated Fellowship programs to coordinate timelines for applications, interviewing, and extension of offers</a:t>
            </a:r>
            <a:endParaRPr lang="en-US" sz="16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D8BEBA6C-1462-19C3-8C0D-A04FCED9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11" y="954725"/>
            <a:ext cx="5233002" cy="5653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AIFA Member Fellowship Programs: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Belmont University College of Pharmacy and Health Sciences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Chapman University School of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Keck Graduate Institute (KGI) School of Pharmacy and Health Sciences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LIU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Massachusetts College of Pharmacy and Health Sciences (MCPHS)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Medical University of South Carolina (MUSC) College of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Mercer University College of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Northeastern University Pharmaceutical Industry Fellowships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Philadelphia College of Pharmacy (PCP) at Saint Joseph’s University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Purdue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University College of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Rutgers Institute for Pharmaceutical Industry Fellowships (RPIF)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St. John’s University College of Pharmacy and Health Sciences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University of Maryland School of Pharmacy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University of North Carolina School of Pharmacy, Division of Pharmacotherapy and Experimental Therapeutics (UNC, DPET)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USC Alfred E. Mann School of Pharmacy and Pharmaceutical Sciences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Wilkes University Nesbitt School of Pharmacy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08/2023</a:t>
            </a:r>
          </a:p>
        </p:txBody>
      </p:sp>
      <p:pic>
        <p:nvPicPr>
          <p:cNvPr id="8" name="Picture 7" descr="A grey and black logo&#10;&#10;Description automatically generated">
            <a:extLst>
              <a:ext uri="{FF2B5EF4-FFF2-40B4-BE49-F238E27FC236}">
                <a16:creationId xmlns:a16="http://schemas.microsoft.com/office/drawing/2014/main" id="{E11FD09D-9860-A393-71BD-410BCB477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900" y="518114"/>
            <a:ext cx="3131111" cy="14371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0577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AADB56C-BA56-4D1E-A42A-A07A47444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A6B04C-7C72-307D-B3F2-50F8D6FF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8" y="19586"/>
            <a:ext cx="9897115" cy="685582"/>
          </a:xfrm>
          <a:effectLst/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Pharmaceutical Industry Fellowship Recruitment 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F94D24-9661-1D85-9486-AAB1C90FE19B}"/>
              </a:ext>
            </a:extLst>
          </p:cNvPr>
          <p:cNvSpPr txBox="1"/>
          <p:nvPr/>
        </p:nvSpPr>
        <p:spPr>
          <a:xfrm flipH="1">
            <a:off x="222309" y="6672887"/>
            <a:ext cx="4135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CV</a:t>
            </a:r>
            <a:r>
              <a:rPr lang="en-US" sz="800" dirty="0"/>
              <a:t> = curriculum vitae; </a:t>
            </a:r>
            <a:r>
              <a:rPr lang="en-US" sz="800" b="1" dirty="0"/>
              <a:t>LOI</a:t>
            </a:r>
            <a:r>
              <a:rPr lang="en-US" sz="800" dirty="0"/>
              <a:t> = letter of intent; </a:t>
            </a:r>
            <a:r>
              <a:rPr lang="en-US" sz="800" b="1" dirty="0"/>
              <a:t>LOR</a:t>
            </a:r>
            <a:r>
              <a:rPr lang="en-US" sz="800" dirty="0"/>
              <a:t> = letter of recommendation</a:t>
            </a:r>
          </a:p>
        </p:txBody>
      </p:sp>
      <p:pic>
        <p:nvPicPr>
          <p:cNvPr id="6" name="Picture 5" descr="A grey and black logo&#10;&#10;Description automatically generated">
            <a:extLst>
              <a:ext uri="{FF2B5EF4-FFF2-40B4-BE49-F238E27FC236}">
                <a16:creationId xmlns:a16="http://schemas.microsoft.com/office/drawing/2014/main" id="{2EF7995E-6C24-71C5-7950-B4E9AA51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174" y="94953"/>
            <a:ext cx="829436" cy="380695"/>
          </a:xfrm>
          <a:prstGeom prst="rect">
            <a:avLst/>
          </a:prstGeom>
        </p:spPr>
      </p:pic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EB2B490A-BB26-43D5-99FD-6C5050253D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481007"/>
              </p:ext>
            </p:extLst>
          </p:nvPr>
        </p:nvGraphicFramePr>
        <p:xfrm>
          <a:off x="222312" y="377505"/>
          <a:ext cx="11744325" cy="647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ight Arrow 7">
            <a:extLst>
              <a:ext uri="{FF2B5EF4-FFF2-40B4-BE49-F238E27FC236}">
                <a16:creationId xmlns:a16="http://schemas.microsoft.com/office/drawing/2014/main" id="{96361B4E-5310-DE9D-5B88-A58B1554E470}"/>
              </a:ext>
            </a:extLst>
          </p:cNvPr>
          <p:cNvSpPr/>
          <p:nvPr/>
        </p:nvSpPr>
        <p:spPr>
          <a:xfrm>
            <a:off x="2352271" y="6370658"/>
            <a:ext cx="9614366" cy="392389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Summer/Fall, Final Professional Year 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60E26AC0-FAEC-7883-0248-62F0440C744F}"/>
              </a:ext>
            </a:extLst>
          </p:cNvPr>
          <p:cNvSpPr/>
          <p:nvPr/>
        </p:nvSpPr>
        <p:spPr>
          <a:xfrm>
            <a:off x="222309" y="6194812"/>
            <a:ext cx="4135757" cy="392389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P1-P3/P4 year </a:t>
            </a:r>
          </a:p>
        </p:txBody>
      </p:sp>
    </p:spTree>
    <p:extLst>
      <p:ext uri="{BB962C8B-B14F-4D97-AF65-F5344CB8AC3E}">
        <p14:creationId xmlns:p14="http://schemas.microsoft.com/office/powerpoint/2010/main" val="323740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1634</TotalTime>
  <Words>672</Words>
  <Application>Microsoft Office PowerPoint</Application>
  <PresentationFormat>Widescreen</PresentationFormat>
  <Paragraphs>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Metropolitan</vt:lpstr>
      <vt:lpstr>PowerPoint Presentation</vt:lpstr>
      <vt:lpstr>Pharmaceutical Industry Fellowship Recruitment 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Douglass, Mark</dc:creator>
  <cp:lastModifiedBy>Carolyn Seyss</cp:lastModifiedBy>
  <cp:revision>36</cp:revision>
  <cp:lastPrinted>2023-08-10T17:14:34Z</cp:lastPrinted>
  <dcterms:created xsi:type="dcterms:W3CDTF">2023-04-14T17:44:48Z</dcterms:created>
  <dcterms:modified xsi:type="dcterms:W3CDTF">2023-08-26T17:48:48Z</dcterms:modified>
</cp:coreProperties>
</file>